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85" r:id="rId4"/>
    <p:sldId id="286" r:id="rId5"/>
    <p:sldId id="287" r:id="rId6"/>
    <p:sldId id="288" r:id="rId7"/>
    <p:sldId id="258" r:id="rId8"/>
    <p:sldId id="259" r:id="rId9"/>
    <p:sldId id="260" r:id="rId10"/>
    <p:sldId id="262" r:id="rId11"/>
    <p:sldId id="261" r:id="rId12"/>
    <p:sldId id="263" r:id="rId13"/>
    <p:sldId id="264" r:id="rId14"/>
    <p:sldId id="265" r:id="rId15"/>
    <p:sldId id="266" r:id="rId16"/>
    <p:sldId id="289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91" r:id="rId25"/>
    <p:sldId id="274" r:id="rId26"/>
    <p:sldId id="293" r:id="rId27"/>
    <p:sldId id="290" r:id="rId28"/>
    <p:sldId id="275" r:id="rId29"/>
    <p:sldId id="276" r:id="rId30"/>
    <p:sldId id="277" r:id="rId31"/>
    <p:sldId id="278" r:id="rId32"/>
    <p:sldId id="280" r:id="rId33"/>
    <p:sldId id="292" r:id="rId34"/>
    <p:sldId id="281" r:id="rId35"/>
    <p:sldId id="282" r:id="rId36"/>
    <p:sldId id="283" r:id="rId37"/>
    <p:sldId id="284" r:id="rId3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13" autoAdjust="0"/>
    <p:restoredTop sz="94660"/>
  </p:normalViewPr>
  <p:slideViewPr>
    <p:cSldViewPr>
      <p:cViewPr varScale="1">
        <p:scale>
          <a:sx n="115" d="100"/>
          <a:sy n="115" d="100"/>
        </p:scale>
        <p:origin x="11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fld id="{801DE9D3-02FB-4B0C-853D-9A50A4F740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40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fld id="{BE766C87-5051-417C-BF9A-06C3A1DAD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59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4E5E2-4515-430F-959A-28F0D8DB6389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38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3EE6C-2718-4236-B16E-420548C38B69}" type="slidenum">
              <a:rPr lang="en-US"/>
              <a:pPr/>
              <a:t>10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872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336B3-7ABF-4FD8-A340-24A9A5631872}" type="slidenum">
              <a:rPr lang="en-US"/>
              <a:pPr/>
              <a:t>11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96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DD755-3761-4331-A89E-FDF10EE7DA62}" type="slidenum">
              <a:rPr lang="en-US"/>
              <a:pPr/>
              <a:t>12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472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3248B3-11C8-4966-9CC6-4BF36EDB5728}" type="slidenum">
              <a:rPr lang="en-US"/>
              <a:pPr/>
              <a:t>13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713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E79F15-3644-4C97-893C-EF3FCEF58527}" type="slidenum">
              <a:rPr lang="en-US"/>
              <a:pPr/>
              <a:t>14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673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B6DE42-DA3B-4191-88CE-51BDB3B0DB9F}" type="slidenum">
              <a:rPr lang="en-US"/>
              <a:pPr/>
              <a:t>15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941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82BEE-31FC-4768-9C5F-ACD55AD7D159}" type="slidenum">
              <a:rPr lang="en-US"/>
              <a:pPr/>
              <a:t>17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697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7C4418-03DD-4595-8718-14247F28384A}" type="slidenum">
              <a:rPr lang="en-US"/>
              <a:pPr/>
              <a:t>18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053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BC7EF2-23C5-4FCA-8CBE-1D807BE4EE94}" type="slidenum">
              <a:rPr lang="en-US"/>
              <a:pPr/>
              <a:t>19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552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898D49-6D1D-4E35-B43D-C3D2A185795A}" type="slidenum">
              <a:rPr lang="en-US"/>
              <a:pPr/>
              <a:t>20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61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98D69B-53D3-4842-8137-0033911568E8}" type="slidenum">
              <a:rPr lang="en-US"/>
              <a:pPr/>
              <a:t>2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176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59A509-C0E7-451D-BE27-BA64E2EFE09C}" type="slidenum">
              <a:rPr lang="en-US"/>
              <a:pPr/>
              <a:t>21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610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3E2D91-0AA8-45E2-9BFC-92F838E57096}" type="slidenum">
              <a:rPr lang="en-US"/>
              <a:pPr/>
              <a:t>22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436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F3D62-CB81-4888-B99A-AFD92A8BCC10}" type="slidenum">
              <a:rPr lang="en-US"/>
              <a:pPr/>
              <a:t>23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07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0414EB-E934-46CF-BF50-DAFC8AF51D2E}" type="slidenum">
              <a:rPr lang="en-US"/>
              <a:pPr/>
              <a:t>25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929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CDFEF-5423-4BA4-AF54-59E55A903E49}" type="slidenum">
              <a:rPr lang="en-US"/>
              <a:pPr/>
              <a:t>28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356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F4167-825E-438A-A985-5284F060037A}" type="slidenum">
              <a:rPr lang="en-US"/>
              <a:pPr/>
              <a:t>29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359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597509-40E5-4200-BDF1-B7A12B554037}" type="slidenum">
              <a:rPr lang="en-US"/>
              <a:pPr/>
              <a:t>30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862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9809E3-5C07-42FB-AA15-E8491B2483FF}" type="slidenum">
              <a:rPr lang="en-US"/>
              <a:pPr/>
              <a:t>31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338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7B7E7-A54F-463D-9DBB-7995C6977114}" type="slidenum">
              <a:rPr lang="en-US"/>
              <a:pPr/>
              <a:t>32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833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04EF66-B31A-4181-9421-DE6015E360DB}" type="slidenum">
              <a:rPr lang="en-US"/>
              <a:pPr/>
              <a:t>34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57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2D6684-F224-4F88-95E8-7A413D1DF97B}" type="slidenum">
              <a:rPr lang="en-US"/>
              <a:pPr/>
              <a:t>3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8200" cy="348615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40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07129-FA71-4C66-84C8-DFC501C0B27B}" type="slidenum">
              <a:rPr lang="en-US"/>
              <a:pPr/>
              <a:t>35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513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C580D-94F1-4B76-B58A-7CE511B8AA96}" type="slidenum">
              <a:rPr lang="en-US"/>
              <a:pPr/>
              <a:t>36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7452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A9302-7E88-465E-A187-38D865991F03}" type="slidenum">
              <a:rPr lang="en-US"/>
              <a:pPr/>
              <a:t>37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88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CC6D4-398F-480E-8DD3-F827388229FA}" type="slidenum">
              <a:rPr lang="en-US"/>
              <a:pPr/>
              <a:t>4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8200" cy="348615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42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80FF00-C6D8-4B04-B24A-C0AAF43DA4C3}" type="slidenum">
              <a:rPr lang="en-US"/>
              <a:pPr/>
              <a:t>5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8200" cy="348615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88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9EE3FE-EAC1-49DE-BB29-2F037C4087B1}" type="slidenum">
              <a:rPr lang="en-US"/>
              <a:pPr/>
              <a:t>6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8200" cy="34861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05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8A315A-3DD9-4FA3-B3D2-4A4E047EC6D6}" type="slidenum">
              <a:rPr lang="en-US"/>
              <a:pPr/>
              <a:t>7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56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413DF-5F87-426A-B506-11B1386FDCA7}" type="slidenum">
              <a:rPr lang="en-US"/>
              <a:pPr/>
              <a:t>8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74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E1266F-2C21-40B1-A825-6934CE2A92AD}" type="slidenum">
              <a:rPr lang="en-US"/>
              <a:pPr/>
              <a:t>9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15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8AE34-6790-4E76-B1AF-E3CCBBFE23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A7940-0F65-4E7B-AF6B-DF183D958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A5E00-068F-4EB9-81A7-92B9D71C02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83629-C0FB-4253-88B1-DAC2017C29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4B42C-1756-452C-A9FE-3D7913AC5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CB2A4-0616-47FB-A62E-CF9CDABD00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6B7B1-34FD-4C3B-BA99-90720B2969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49359-D18E-4BE0-9846-7996BC7FFF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93158-6372-40A0-B7E5-36B85148AD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BE302-3223-488C-B224-2C9D7CB67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C7586-8C5A-4B8A-B98D-04DB7B38CE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78E74D-0A78-4407-843C-78251D3495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Introduction to Pathophysiology and Pharmacology 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Patrick Heyman</a:t>
            </a:r>
            <a:r>
              <a:rPr lang="en-US" dirty="0" smtClean="0"/>
              <a:t>, </a:t>
            </a:r>
            <a:r>
              <a:rPr lang="en-US" dirty="0"/>
              <a:t>PhD, </a:t>
            </a:r>
            <a:r>
              <a:rPr lang="en-US" dirty="0" smtClean="0"/>
              <a:t>ARNP</a:t>
            </a:r>
          </a:p>
          <a:p>
            <a:r>
              <a:rPr lang="en-US" sz="1400" dirty="0" smtClean="0"/>
              <a:t>Updated Jan 2019</a:t>
            </a:r>
            <a:endParaRPr 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Intensity of Drug Response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Pharmacodynamics</a:t>
            </a:r>
          </a:p>
          <a:p>
            <a:pPr lvl="1">
              <a:lnSpc>
                <a:spcPct val="90000"/>
              </a:lnSpc>
            </a:pPr>
            <a:r>
              <a:rPr lang="en-US"/>
              <a:t>Drug-receptor interaction</a:t>
            </a:r>
          </a:p>
          <a:p>
            <a:pPr lvl="1">
              <a:lnSpc>
                <a:spcPct val="90000"/>
              </a:lnSpc>
            </a:pPr>
            <a:r>
              <a:rPr lang="en-US"/>
              <a:t>Patient’s functional state</a:t>
            </a:r>
          </a:p>
          <a:p>
            <a:pPr lvl="1">
              <a:lnSpc>
                <a:spcPct val="90000"/>
              </a:lnSpc>
            </a:pPr>
            <a:r>
              <a:rPr lang="en-US"/>
              <a:t>Placebo effects</a:t>
            </a:r>
          </a:p>
          <a:p>
            <a:pPr>
              <a:lnSpc>
                <a:spcPct val="90000"/>
              </a:lnSpc>
            </a:pPr>
            <a:r>
              <a:rPr lang="en-US"/>
              <a:t>Individual Variation</a:t>
            </a:r>
          </a:p>
          <a:p>
            <a:pPr lvl="1">
              <a:lnSpc>
                <a:spcPct val="90000"/>
              </a:lnSpc>
            </a:pPr>
            <a:r>
              <a:rPr lang="en-US"/>
              <a:t>Physiologic variables</a:t>
            </a:r>
          </a:p>
          <a:p>
            <a:pPr lvl="1">
              <a:lnSpc>
                <a:spcPct val="90000"/>
              </a:lnSpc>
            </a:pPr>
            <a:r>
              <a:rPr lang="en-US"/>
              <a:t>Pathologic Variables</a:t>
            </a:r>
          </a:p>
          <a:p>
            <a:pPr lvl="1">
              <a:lnSpc>
                <a:spcPct val="90000"/>
              </a:lnSpc>
            </a:pPr>
            <a:r>
              <a:rPr lang="en-US"/>
              <a:t>Genetic variables</a:t>
            </a:r>
          </a:p>
          <a:p>
            <a:pPr lvl="1">
              <a:lnSpc>
                <a:spcPct val="90000"/>
              </a:lnSpc>
            </a:pPr>
            <a:r>
              <a:rPr lang="en-US"/>
              <a:t>Drug interactions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Nursing Responsibilities </a:t>
            </a:r>
            <a:br>
              <a:rPr lang="en-US" sz="4000"/>
            </a:br>
            <a:r>
              <a:rPr lang="en-US" sz="4000"/>
              <a:t>(the pitcher and the catcher)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Pre-administration assessment</a:t>
            </a:r>
          </a:p>
          <a:p>
            <a:pPr lvl="1"/>
            <a:r>
              <a:rPr lang="en-US" dirty="0"/>
              <a:t>Baseline data</a:t>
            </a:r>
          </a:p>
          <a:p>
            <a:pPr lvl="1"/>
            <a:r>
              <a:rPr lang="en-US" dirty="0"/>
              <a:t>Stratification of risk</a:t>
            </a:r>
          </a:p>
          <a:p>
            <a:r>
              <a:rPr lang="en-US" dirty="0"/>
              <a:t>Planning and Implementation: Dosage and Administration</a:t>
            </a:r>
          </a:p>
          <a:p>
            <a:pPr lvl="1"/>
            <a:r>
              <a:rPr lang="en-US" dirty="0" smtClean="0"/>
              <a:t>Five (hundred) </a:t>
            </a:r>
            <a:r>
              <a:rPr lang="en-US" dirty="0"/>
              <a:t>Rights</a:t>
            </a:r>
          </a:p>
          <a:p>
            <a:pPr lvl="1"/>
            <a:r>
              <a:rPr lang="en-US" dirty="0"/>
              <a:t>Understand the correct dosing range</a:t>
            </a:r>
          </a:p>
          <a:p>
            <a:pPr lvl="1"/>
            <a:r>
              <a:rPr lang="en-US" dirty="0"/>
              <a:t>Appropriate safety measures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Nursing Responsibilities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/>
              <a:t>Evaluating and Promoting Therapeutic Effect</a:t>
            </a:r>
          </a:p>
          <a:p>
            <a:pPr lvl="1"/>
            <a:r>
              <a:rPr lang="en-US" sz="2400"/>
              <a:t>Evaluating Therapeutic Response</a:t>
            </a:r>
          </a:p>
          <a:p>
            <a:pPr lvl="1"/>
            <a:r>
              <a:rPr lang="en-US" sz="2400"/>
              <a:t>Promoting compliance/adherence</a:t>
            </a:r>
          </a:p>
          <a:p>
            <a:pPr lvl="1"/>
            <a:r>
              <a:rPr lang="en-US" sz="2400"/>
              <a:t>Implementing non-drug measures</a:t>
            </a:r>
          </a:p>
          <a:p>
            <a:r>
              <a:rPr lang="en-US" sz="2800"/>
              <a:t>Minimize Adverse Effects</a:t>
            </a:r>
          </a:p>
          <a:p>
            <a:r>
              <a:rPr lang="en-US" sz="2800"/>
              <a:t>Minimize Adverse Interactions</a:t>
            </a:r>
          </a:p>
          <a:p>
            <a:r>
              <a:rPr lang="en-US" sz="2800"/>
              <a:t>PRN decisions</a:t>
            </a:r>
          </a:p>
          <a:p>
            <a:r>
              <a:rPr lang="en-US" sz="2800"/>
              <a:t>Managing Toxicity</a:t>
            </a:r>
          </a:p>
          <a:p>
            <a:r>
              <a:rPr lang="en-US" sz="2800"/>
              <a:t>Patient education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Approval of Drugs: Drug Legislation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1906: A drug must be what it says it is</a:t>
            </a:r>
          </a:p>
          <a:p>
            <a:pPr>
              <a:lnSpc>
                <a:spcPct val="80000"/>
              </a:lnSpc>
            </a:pPr>
            <a:r>
              <a:rPr lang="en-US" sz="2400"/>
              <a:t>1938: Drugs must be tested for safety and approved by FDA</a:t>
            </a:r>
          </a:p>
          <a:p>
            <a:pPr>
              <a:lnSpc>
                <a:spcPct val="80000"/>
              </a:lnSpc>
            </a:pPr>
            <a:r>
              <a:rPr lang="en-US" sz="2400"/>
              <a:t>1962: Drugs must be effective for what they claim: testing procedures</a:t>
            </a:r>
          </a:p>
          <a:p>
            <a:pPr>
              <a:lnSpc>
                <a:spcPct val="80000"/>
              </a:lnSpc>
            </a:pPr>
            <a:r>
              <a:rPr lang="en-US" sz="2400"/>
              <a:t>1970: Controlled Substances Act</a:t>
            </a:r>
          </a:p>
          <a:p>
            <a:pPr>
              <a:lnSpc>
                <a:spcPct val="80000"/>
              </a:lnSpc>
            </a:pPr>
            <a:r>
              <a:rPr lang="en-US" sz="2400"/>
              <a:t>1992: Relaxed procedures for Cancer and AIDS drugs</a:t>
            </a:r>
          </a:p>
          <a:p>
            <a:pPr>
              <a:lnSpc>
                <a:spcPct val="80000"/>
              </a:lnSpc>
            </a:pPr>
            <a:r>
              <a:rPr lang="en-US" sz="2400"/>
              <a:t>1997: FDA Modernizing Act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Fast track for AIDS, cancer, and other life threatening conditions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Manufacturers must give 6 month notice before discontinuing a drug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FDA can require testing in children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Clinical trial database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Drug companies can provide physicians with articles on “off-label” uses</a:t>
            </a:r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Drug Approval: Process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Preclinical testing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Toxicity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Pharmacokinetics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Possible Useful Effects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Clinical Testing (in Humans)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Phase I: Normal subjects; metabolism and side effects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Phase II: Patients, therapeutic utility and dosage range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Phase III: Patients; safety and effectiveness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Conditional Approval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Phase IV: </a:t>
            </a:r>
            <a:r>
              <a:rPr lang="en-US" sz="2000" dirty="0" err="1" smtClean="0"/>
              <a:t>Postmarketing</a:t>
            </a:r>
            <a:r>
              <a:rPr lang="en-US" sz="2000" dirty="0" smtClean="0"/>
              <a:t> </a:t>
            </a:r>
            <a:r>
              <a:rPr lang="en-US" sz="2000" dirty="0"/>
              <a:t>Surveillance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Limitations of Process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Women and children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Failure to detect all adverse effects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Drug Names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Chemical (N-acetyl-para-aminophenol)</a:t>
            </a:r>
          </a:p>
          <a:p>
            <a:r>
              <a:rPr lang="en-US" dirty="0"/>
              <a:t>Generic (acetaminophen)</a:t>
            </a:r>
          </a:p>
          <a:p>
            <a:r>
              <a:rPr lang="en-US" dirty="0"/>
              <a:t>International name (paracetamol)</a:t>
            </a:r>
          </a:p>
          <a:p>
            <a:r>
              <a:rPr lang="en-US" dirty="0"/>
              <a:t>Trade Name (Tylenol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(Brand) Name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Easier to remember</a:t>
            </a:r>
          </a:p>
          <a:p>
            <a:r>
              <a:rPr lang="en-US" dirty="0"/>
              <a:t>Frequent Emotional allusions </a:t>
            </a:r>
            <a:endParaRPr lang="en-US" dirty="0" smtClean="0"/>
          </a:p>
          <a:p>
            <a:pPr lvl="1"/>
            <a:r>
              <a:rPr lang="en-US" dirty="0" smtClean="0"/>
              <a:t>Viagra</a:t>
            </a:r>
          </a:p>
          <a:p>
            <a:pPr lvl="1"/>
            <a:r>
              <a:rPr lang="en-US" dirty="0" err="1" smtClean="0"/>
              <a:t>Abilify</a:t>
            </a:r>
            <a:endParaRPr lang="en-US" dirty="0"/>
          </a:p>
          <a:p>
            <a:r>
              <a:rPr lang="en-US" dirty="0"/>
              <a:t>Multiple trade names for one drug</a:t>
            </a:r>
          </a:p>
          <a:p>
            <a:r>
              <a:rPr lang="en-US" dirty="0"/>
              <a:t>Same trade name with more than one </a:t>
            </a:r>
            <a:r>
              <a:rPr lang="en-US" dirty="0" smtClean="0"/>
              <a:t>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758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Availability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OTC</a:t>
            </a:r>
          </a:p>
          <a:p>
            <a:pPr>
              <a:lnSpc>
                <a:spcPct val="90000"/>
              </a:lnSpc>
            </a:pPr>
            <a:r>
              <a:rPr lang="en-US" dirty="0"/>
              <a:t>Legend</a:t>
            </a:r>
          </a:p>
          <a:p>
            <a:pPr>
              <a:lnSpc>
                <a:spcPct val="90000"/>
              </a:lnSpc>
            </a:pPr>
            <a:r>
              <a:rPr lang="en-US" dirty="0"/>
              <a:t>Scheduled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V: Least dangerous &amp; </a:t>
            </a:r>
            <a:r>
              <a:rPr lang="en-US" dirty="0" smtClean="0"/>
              <a:t>addictive (</a:t>
            </a:r>
            <a:r>
              <a:rPr lang="en-US" dirty="0" err="1" smtClean="0"/>
              <a:t>Lomotil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IV</a:t>
            </a:r>
            <a:r>
              <a:rPr lang="en-US" dirty="0"/>
              <a:t>: Less </a:t>
            </a:r>
            <a:r>
              <a:rPr lang="en-US" dirty="0" smtClean="0"/>
              <a:t>D&amp;A </a:t>
            </a:r>
            <a:r>
              <a:rPr lang="en-US" dirty="0"/>
              <a:t>(Ambien, </a:t>
            </a:r>
            <a:r>
              <a:rPr lang="en-US" dirty="0" smtClean="0"/>
              <a:t>Xanax)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III: </a:t>
            </a:r>
            <a:r>
              <a:rPr lang="en-US" dirty="0" smtClean="0"/>
              <a:t>D&amp;A: </a:t>
            </a:r>
            <a:r>
              <a:rPr lang="en-US" dirty="0"/>
              <a:t>hydrocodone, codeine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II: highly </a:t>
            </a:r>
            <a:r>
              <a:rPr lang="en-US" dirty="0" smtClean="0"/>
              <a:t>D&amp;A: </a:t>
            </a:r>
            <a:r>
              <a:rPr lang="en-US" dirty="0"/>
              <a:t>morphine, cocaine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I: dangers </a:t>
            </a:r>
            <a:r>
              <a:rPr lang="en-US" dirty="0" smtClean="0"/>
              <a:t>outweigh </a:t>
            </a:r>
            <a:r>
              <a:rPr lang="en-US" dirty="0"/>
              <a:t>benefits: marijuana, heroin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Ways to cross a cell membrane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Channels and Pores</a:t>
            </a:r>
          </a:p>
          <a:p>
            <a:r>
              <a:rPr lang="en-US"/>
              <a:t>Transport systems</a:t>
            </a:r>
          </a:p>
          <a:p>
            <a:r>
              <a:rPr lang="en-US"/>
              <a:t>Direct penetration of membrane – must be lipid soluble</a:t>
            </a:r>
          </a:p>
          <a:p>
            <a:pPr lvl="1"/>
            <a:r>
              <a:rPr lang="en-US"/>
              <a:t>Polar molecules</a:t>
            </a:r>
          </a:p>
          <a:p>
            <a:pPr lvl="1"/>
            <a:r>
              <a:rPr lang="en-US"/>
              <a:t>Ions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Pharmacokinetics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Absorption – movement of drug from site of administration to blood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Rate of dissolution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Surface area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Blood flow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Lipid solubility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pH partitioning</a:t>
            </a:r>
          </a:p>
          <a:p>
            <a:pPr>
              <a:lnSpc>
                <a:spcPct val="90000"/>
              </a:lnSpc>
            </a:pPr>
            <a:r>
              <a:rPr lang="en-US" sz="2800"/>
              <a:t>Distribution</a:t>
            </a:r>
          </a:p>
          <a:p>
            <a:pPr>
              <a:lnSpc>
                <a:spcPct val="90000"/>
              </a:lnSpc>
            </a:pPr>
            <a:r>
              <a:rPr lang="en-US" sz="2800"/>
              <a:t>Metabolism</a:t>
            </a:r>
          </a:p>
          <a:p>
            <a:pPr>
              <a:lnSpc>
                <a:spcPct val="90000"/>
              </a:lnSpc>
            </a:pPr>
            <a:r>
              <a:rPr lang="en-US" sz="2800"/>
              <a:t>Excretion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Important Concepts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Pathology: Study of Disease</a:t>
            </a:r>
          </a:p>
          <a:p>
            <a:r>
              <a:rPr lang="en-US"/>
              <a:t>Pathophysiology</a:t>
            </a:r>
          </a:p>
          <a:p>
            <a:pPr lvl="1"/>
            <a:r>
              <a:rPr lang="en-US"/>
              <a:t>Patho: suffering, disease</a:t>
            </a:r>
          </a:p>
          <a:p>
            <a:pPr lvl="1"/>
            <a:r>
              <a:rPr lang="en-US"/>
              <a:t>Physiology: function of body</a:t>
            </a:r>
          </a:p>
          <a:p>
            <a:pPr lvl="1"/>
            <a:r>
              <a:rPr lang="en-US"/>
              <a:t>Normal</a:t>
            </a:r>
          </a:p>
          <a:p>
            <a:pPr lvl="1"/>
            <a:r>
              <a:rPr lang="en-US"/>
              <a:t>Disease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Absorption: Routes of Administration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Enteral – gastrointestinal (mouth, rectum, tubes)</a:t>
            </a:r>
          </a:p>
          <a:p>
            <a:pPr>
              <a:lnSpc>
                <a:spcPct val="90000"/>
              </a:lnSpc>
            </a:pPr>
            <a:r>
              <a:rPr lang="en-US" dirty="0"/>
              <a:t>First Pass Effect</a:t>
            </a:r>
          </a:p>
          <a:p>
            <a:pPr>
              <a:lnSpc>
                <a:spcPct val="90000"/>
              </a:lnSpc>
            </a:pPr>
            <a:r>
              <a:rPr lang="en-US" dirty="0"/>
              <a:t>Parenteral – injection (IM, IV, SC)</a:t>
            </a:r>
          </a:p>
          <a:p>
            <a:pPr>
              <a:lnSpc>
                <a:spcPct val="90000"/>
              </a:lnSpc>
            </a:pPr>
            <a:r>
              <a:rPr lang="en-US" dirty="0"/>
              <a:t>Topical</a:t>
            </a:r>
          </a:p>
          <a:p>
            <a:pPr>
              <a:lnSpc>
                <a:spcPct val="90000"/>
              </a:lnSpc>
            </a:pPr>
            <a:r>
              <a:rPr lang="en-US" dirty="0"/>
              <a:t>Transdermal</a:t>
            </a:r>
          </a:p>
          <a:p>
            <a:pPr>
              <a:lnSpc>
                <a:spcPct val="90000"/>
              </a:lnSpc>
            </a:pPr>
            <a:r>
              <a:rPr lang="en-US" dirty="0"/>
              <a:t>Inhaled</a:t>
            </a:r>
          </a:p>
          <a:p>
            <a:pPr>
              <a:lnSpc>
                <a:spcPct val="90000"/>
              </a:lnSpc>
            </a:pPr>
            <a:r>
              <a:rPr lang="en-US" dirty="0"/>
              <a:t>Vaginal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 rot="19909573">
            <a:off x="4267200" y="4343400"/>
            <a:ext cx="3200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SUPER IMPORTANT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VOCABULARY</a:t>
            </a:r>
            <a:endParaRPr lang="en-US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Drug Distribution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Blood flow to tissues</a:t>
            </a:r>
          </a:p>
          <a:p>
            <a:r>
              <a:rPr lang="en-US"/>
              <a:t>Exiting the Vascular system</a:t>
            </a:r>
          </a:p>
          <a:p>
            <a:pPr lvl="1"/>
            <a:r>
              <a:rPr lang="en-US"/>
              <a:t>Typical Capillary Beds</a:t>
            </a:r>
          </a:p>
          <a:p>
            <a:pPr lvl="1"/>
            <a:r>
              <a:rPr lang="en-US"/>
              <a:t>Blood-Brain Barrier</a:t>
            </a:r>
          </a:p>
          <a:p>
            <a:pPr lvl="1"/>
            <a:r>
              <a:rPr lang="en-US"/>
              <a:t>Placental Drug Transfer</a:t>
            </a:r>
          </a:p>
          <a:p>
            <a:pPr lvl="1"/>
            <a:r>
              <a:rPr lang="en-US"/>
              <a:t>Protein Binding</a:t>
            </a:r>
          </a:p>
          <a:p>
            <a:pPr lvl="1"/>
            <a:r>
              <a:rPr lang="en-US"/>
              <a:t>Entering Cells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Metabolism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Hepatic Drug-Metabolizing System</a:t>
            </a:r>
          </a:p>
          <a:p>
            <a:pPr>
              <a:lnSpc>
                <a:spcPct val="90000"/>
              </a:lnSpc>
            </a:pPr>
            <a:r>
              <a:rPr lang="en-US"/>
              <a:t>P450 cytochrome system</a:t>
            </a:r>
          </a:p>
          <a:p>
            <a:pPr lvl="1">
              <a:lnSpc>
                <a:spcPct val="90000"/>
              </a:lnSpc>
            </a:pPr>
            <a:r>
              <a:rPr lang="en-US"/>
              <a:t>hepatic microsomal enzyme system</a:t>
            </a:r>
          </a:p>
          <a:p>
            <a:pPr>
              <a:lnSpc>
                <a:spcPct val="90000"/>
              </a:lnSpc>
            </a:pPr>
            <a:r>
              <a:rPr lang="en-US"/>
              <a:t>Therapeutic Consequences of Drug Metabolism</a:t>
            </a:r>
          </a:p>
          <a:p>
            <a:pPr lvl="1">
              <a:lnSpc>
                <a:spcPct val="90000"/>
              </a:lnSpc>
            </a:pPr>
            <a:r>
              <a:rPr lang="en-US"/>
              <a:t>Accelerated Renal Drug Excretion</a:t>
            </a:r>
          </a:p>
          <a:p>
            <a:pPr lvl="1">
              <a:lnSpc>
                <a:spcPct val="90000"/>
              </a:lnSpc>
            </a:pPr>
            <a:r>
              <a:rPr lang="en-US"/>
              <a:t>Drug Inactivation</a:t>
            </a:r>
          </a:p>
          <a:p>
            <a:pPr lvl="1">
              <a:lnSpc>
                <a:spcPct val="90000"/>
              </a:lnSpc>
            </a:pPr>
            <a:r>
              <a:rPr lang="en-US"/>
              <a:t>Increased Therapeutic Action</a:t>
            </a:r>
          </a:p>
          <a:p>
            <a:pPr lvl="1">
              <a:lnSpc>
                <a:spcPct val="90000"/>
              </a:lnSpc>
            </a:pPr>
            <a:r>
              <a:rPr lang="en-US"/>
              <a:t>Activation of prodrug</a:t>
            </a:r>
          </a:p>
          <a:p>
            <a:pPr lvl="1">
              <a:lnSpc>
                <a:spcPct val="90000"/>
              </a:lnSpc>
            </a:pPr>
            <a:r>
              <a:rPr lang="en-US"/>
              <a:t>Increased or Decreased Toxicity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Metabolism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Considerations</a:t>
            </a:r>
          </a:p>
          <a:p>
            <a:pPr lvl="1"/>
            <a:r>
              <a:rPr lang="en-US"/>
              <a:t>Inductions of P450 system</a:t>
            </a:r>
          </a:p>
          <a:p>
            <a:pPr lvl="1"/>
            <a:r>
              <a:rPr lang="en-US"/>
              <a:t>Competition between drugs</a:t>
            </a:r>
          </a:p>
          <a:p>
            <a:pPr lvl="1"/>
            <a:r>
              <a:rPr lang="en-US"/>
              <a:t>First Pass Effect</a:t>
            </a:r>
          </a:p>
          <a:p>
            <a:pPr lvl="1"/>
            <a:r>
              <a:rPr lang="en-US"/>
              <a:t>Nutritional status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P450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32" y="1752600"/>
            <a:ext cx="8863095" cy="329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134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Drug Excretion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Removal of Drug from the body (urine, sweat, bile, saliva, breast milk, lungs)</a:t>
            </a:r>
          </a:p>
          <a:p>
            <a:pPr lvl="1"/>
            <a:r>
              <a:rPr lang="en-US"/>
              <a:t>Renal Drug Excretion</a:t>
            </a:r>
          </a:p>
          <a:p>
            <a:pPr lvl="2"/>
            <a:r>
              <a:rPr lang="en-US"/>
              <a:t>Glomerular Filtration</a:t>
            </a:r>
          </a:p>
          <a:p>
            <a:pPr lvl="2"/>
            <a:r>
              <a:rPr lang="en-US"/>
              <a:t>Passive Tubular Reabsorption</a:t>
            </a:r>
          </a:p>
          <a:p>
            <a:pPr lvl="2"/>
            <a:r>
              <a:rPr lang="en-US"/>
              <a:t>Active Tubular Secretion</a:t>
            </a:r>
          </a:p>
          <a:p>
            <a:pPr lvl="1"/>
            <a:r>
              <a:rPr lang="en-US"/>
              <a:t>Breast Milk</a:t>
            </a:r>
          </a:p>
          <a:p>
            <a:pPr lvl="1"/>
            <a:r>
              <a:rPr lang="en-US"/>
              <a:t>Bile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Serum Creatinine levels</a:t>
            </a:r>
          </a:p>
          <a:p>
            <a:pPr lvl="1"/>
            <a:r>
              <a:rPr lang="en-US" dirty="0" smtClean="0"/>
              <a:t>Produced at constant rate by muscle</a:t>
            </a:r>
          </a:p>
          <a:p>
            <a:pPr lvl="1"/>
            <a:r>
              <a:rPr lang="en-US" dirty="0" smtClean="0"/>
              <a:t>Excreted at constant rate by kidneys</a:t>
            </a:r>
          </a:p>
          <a:p>
            <a:pPr lvl="1"/>
            <a:r>
              <a:rPr lang="en-US" dirty="0" smtClean="0"/>
              <a:t>Unreliable in “elderly”</a:t>
            </a:r>
          </a:p>
          <a:p>
            <a:r>
              <a:rPr lang="en-US" dirty="0" smtClean="0"/>
              <a:t>Creatinine Clearance</a:t>
            </a:r>
          </a:p>
          <a:p>
            <a:pPr lvl="1"/>
            <a:r>
              <a:rPr lang="en-US" dirty="0" smtClean="0"/>
              <a:t>24 hour urine</a:t>
            </a:r>
          </a:p>
          <a:p>
            <a:pPr lvl="1"/>
            <a:r>
              <a:rPr lang="en-US" dirty="0" smtClean="0"/>
              <a:t>Estimated</a:t>
            </a:r>
          </a:p>
          <a:p>
            <a:pPr lvl="2"/>
            <a:r>
              <a:rPr lang="en-US" dirty="0" smtClean="0"/>
              <a:t>Sex </a:t>
            </a:r>
            <a:r>
              <a:rPr lang="en-US" dirty="0"/>
              <a:t>* ((140 - Age) / (</a:t>
            </a:r>
            <a:r>
              <a:rPr lang="en-US" dirty="0" err="1"/>
              <a:t>SerumCreat</a:t>
            </a:r>
            <a:r>
              <a:rPr lang="en-US" dirty="0"/>
              <a:t>)) * (Weight / 72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Sex: Male = 1;  Female = 0.85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6466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Pharmacogenetic</a:t>
            </a:r>
            <a:r>
              <a:rPr lang="en-US" dirty="0" smtClean="0"/>
              <a:t> Testing (</a:t>
            </a:r>
            <a:r>
              <a:rPr lang="en-US" dirty="0" err="1" smtClean="0"/>
              <a:t>PGx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Predicting drug response based on patient’s genetic profile</a:t>
            </a:r>
          </a:p>
          <a:p>
            <a:r>
              <a:rPr lang="en-US" dirty="0" smtClean="0"/>
              <a:t>Largely determined by </a:t>
            </a:r>
          </a:p>
          <a:p>
            <a:pPr lvl="1"/>
            <a:r>
              <a:rPr lang="en-US" dirty="0" smtClean="0"/>
              <a:t>P450 enzymes (metabolism)</a:t>
            </a:r>
          </a:p>
          <a:p>
            <a:pPr lvl="1"/>
            <a:r>
              <a:rPr lang="en-US" dirty="0" smtClean="0"/>
              <a:t>Transporter Mechanisms</a:t>
            </a:r>
          </a:p>
          <a:p>
            <a:pPr lvl="2"/>
            <a:r>
              <a:rPr lang="en-US" dirty="0" smtClean="0"/>
              <a:t>Absorption</a:t>
            </a:r>
          </a:p>
          <a:p>
            <a:pPr lvl="2"/>
            <a:r>
              <a:rPr lang="en-US" dirty="0" smtClean="0"/>
              <a:t>Distribution</a:t>
            </a:r>
          </a:p>
          <a:p>
            <a:pPr lvl="2"/>
            <a:r>
              <a:rPr lang="en-US" dirty="0" smtClean="0"/>
              <a:t>Excretion</a:t>
            </a:r>
          </a:p>
          <a:p>
            <a:r>
              <a:rPr lang="en-US" sz="2000" dirty="0"/>
              <a:t>https://www.ncbi.nlm.nih.gov/pmc/articles/PMC3791676</a:t>
            </a:r>
            <a:r>
              <a:rPr lang="en-US" sz="2000" dirty="0" smtClean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9629911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Pharmacodynamics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Dose – Response Relationships</a:t>
            </a:r>
          </a:p>
          <a:p>
            <a:pPr lvl="1"/>
            <a:r>
              <a:rPr lang="en-US"/>
              <a:t>Maximal Efficacy</a:t>
            </a:r>
          </a:p>
          <a:p>
            <a:pPr lvl="1"/>
            <a:r>
              <a:rPr lang="en-US"/>
              <a:t>Potency</a:t>
            </a:r>
          </a:p>
          <a:p>
            <a:r>
              <a:rPr lang="en-US"/>
              <a:t>Drug – Receptor Interactions</a:t>
            </a:r>
          </a:p>
          <a:p>
            <a:pPr lvl="1"/>
            <a:r>
              <a:rPr lang="en-US"/>
              <a:t>Receptor-Types</a:t>
            </a:r>
          </a:p>
          <a:p>
            <a:pPr lvl="1"/>
            <a:r>
              <a:rPr lang="en-US"/>
              <a:t>Selectivity</a:t>
            </a:r>
          </a:p>
          <a:p>
            <a:pPr lvl="1"/>
            <a:r>
              <a:rPr lang="en-US"/>
              <a:t>Theories</a:t>
            </a:r>
          </a:p>
          <a:p>
            <a:pPr lvl="1"/>
            <a:r>
              <a:rPr lang="en-US"/>
              <a:t>Mode of Action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Dose Response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80" name="Picture 4" descr="dynamics-dose-respon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524000"/>
            <a:ext cx="5486400" cy="5095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Development of Disease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Etiology</a:t>
            </a:r>
          </a:p>
          <a:p>
            <a:r>
              <a:rPr lang="en-US"/>
              <a:t>Pathogenesis</a:t>
            </a:r>
          </a:p>
          <a:p>
            <a:r>
              <a:rPr lang="en-US"/>
              <a:t>Manifestations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Maximal Efficacy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9" name="Picture 5" descr="dynamics-efficac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219200"/>
            <a:ext cx="6324600" cy="5422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Potency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pic>
        <p:nvPicPr>
          <p:cNvPr id="27653" name="Picture 5" descr="dynamics-potenc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295400"/>
            <a:ext cx="6934200" cy="5434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 of Action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Agonists</a:t>
            </a:r>
          </a:p>
          <a:p>
            <a:r>
              <a:rPr lang="en-US" dirty="0"/>
              <a:t>Antagonists</a:t>
            </a:r>
          </a:p>
          <a:p>
            <a:r>
              <a:rPr lang="en-US" dirty="0"/>
              <a:t>Partial Agonists</a:t>
            </a:r>
          </a:p>
          <a:p>
            <a:r>
              <a:rPr lang="en-US" dirty="0"/>
              <a:t>Regulation of </a:t>
            </a:r>
            <a:r>
              <a:rPr lang="en-US" dirty="0" smtClean="0"/>
              <a:t>Sensitivity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Selectivity</a:t>
            </a:r>
          </a:p>
          <a:p>
            <a:r>
              <a:rPr lang="en-US" dirty="0"/>
              <a:t>Lock and </a:t>
            </a:r>
            <a:r>
              <a:rPr lang="en-US" dirty="0" smtClean="0"/>
              <a:t>key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Receptor Selectivity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819400"/>
            <a:ext cx="4467225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4206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Therapeutic Index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4" name="Picture 4" descr="dynamics-therapeutic-inde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503363"/>
            <a:ext cx="7010400" cy="5126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Drug Interactions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/>
              <a:t>Drug-Drug Interactions</a:t>
            </a:r>
          </a:p>
          <a:p>
            <a:pPr lvl="1"/>
            <a:r>
              <a:rPr lang="en-US"/>
              <a:t>Intensification: Effect and/or Adverse Effects</a:t>
            </a:r>
          </a:p>
          <a:p>
            <a:pPr lvl="1"/>
            <a:r>
              <a:rPr lang="en-US"/>
              <a:t>Reduction</a:t>
            </a:r>
          </a:p>
          <a:p>
            <a:r>
              <a:rPr lang="en-US"/>
              <a:t>Food-Drug Interaction</a:t>
            </a:r>
          </a:p>
          <a:p>
            <a:pPr lvl="1"/>
            <a:r>
              <a:rPr lang="en-US"/>
              <a:t>Absorption</a:t>
            </a:r>
          </a:p>
          <a:p>
            <a:pPr lvl="1"/>
            <a:r>
              <a:rPr lang="en-US"/>
              <a:t>Metabolism</a:t>
            </a:r>
          </a:p>
          <a:p>
            <a:pPr lvl="1"/>
            <a:r>
              <a:rPr lang="en-US"/>
              <a:t>Toxicity</a:t>
            </a:r>
          </a:p>
          <a:p>
            <a:pPr lvl="1"/>
            <a:r>
              <a:rPr lang="en-US"/>
              <a:t>Action</a:t>
            </a:r>
          </a:p>
          <a:p>
            <a:r>
              <a:rPr lang="en-US"/>
              <a:t>Food-Herb Interactions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Adverse Effects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Side Effect</a:t>
            </a:r>
          </a:p>
          <a:p>
            <a:pPr>
              <a:lnSpc>
                <a:spcPct val="90000"/>
              </a:lnSpc>
            </a:pPr>
            <a:r>
              <a:rPr lang="en-US" dirty="0"/>
              <a:t>Toxicity</a:t>
            </a:r>
          </a:p>
          <a:p>
            <a:pPr>
              <a:lnSpc>
                <a:spcPct val="90000"/>
              </a:lnSpc>
            </a:pPr>
            <a:r>
              <a:rPr lang="en-US" dirty="0"/>
              <a:t>Allergic Reaction</a:t>
            </a:r>
          </a:p>
          <a:p>
            <a:pPr>
              <a:lnSpc>
                <a:spcPct val="90000"/>
              </a:lnSpc>
            </a:pPr>
            <a:r>
              <a:rPr lang="en-US" dirty="0"/>
              <a:t>Idiosyncratic</a:t>
            </a:r>
          </a:p>
          <a:p>
            <a:pPr>
              <a:lnSpc>
                <a:spcPct val="90000"/>
              </a:lnSpc>
            </a:pPr>
            <a:r>
              <a:rPr lang="en-US" dirty="0"/>
              <a:t>Iatrogenic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Withdrawal Syndrome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Carcinogenic</a:t>
            </a:r>
          </a:p>
          <a:p>
            <a:pPr>
              <a:lnSpc>
                <a:spcPct val="90000"/>
              </a:lnSpc>
            </a:pPr>
            <a:r>
              <a:rPr lang="en-US" dirty="0"/>
              <a:t>Teratogenic</a:t>
            </a:r>
          </a:p>
        </p:txBody>
      </p:sp>
      <p:sp>
        <p:nvSpPr>
          <p:cNvPr id="4" name="Rectangle 3"/>
          <p:cNvSpPr/>
          <p:nvPr/>
        </p:nvSpPr>
        <p:spPr>
          <a:xfrm rot="19909573">
            <a:off x="4267200" y="4343400"/>
            <a:ext cx="3200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SUPER IMPORTANT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VOCABULARY</a:t>
            </a:r>
            <a:endParaRPr lang="en-US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Medication Errors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sz="2800"/>
              <a:t>Any preventable event that may cause or lead to inappropriate medication use or harm</a:t>
            </a:r>
          </a:p>
          <a:p>
            <a:r>
              <a:rPr lang="en-US" sz="2800"/>
              <a:t>13 types of errors (see Table 7-3, pg 67)</a:t>
            </a:r>
          </a:p>
          <a:p>
            <a:r>
              <a:rPr lang="en-US" sz="2800"/>
              <a:t>Causes of Medication Errors (90%)</a:t>
            </a:r>
          </a:p>
          <a:p>
            <a:pPr lvl="1"/>
            <a:r>
              <a:rPr lang="en-US" sz="2400"/>
              <a:t>Human factors </a:t>
            </a:r>
          </a:p>
          <a:p>
            <a:pPr lvl="2"/>
            <a:r>
              <a:rPr lang="en-US" sz="2000"/>
              <a:t>Performance deficits (30%)</a:t>
            </a:r>
          </a:p>
          <a:p>
            <a:pPr lvl="2"/>
            <a:r>
              <a:rPr lang="en-US" sz="2000"/>
              <a:t>Knowledge deficits (14%)</a:t>
            </a:r>
          </a:p>
          <a:p>
            <a:pPr lvl="2"/>
            <a:r>
              <a:rPr lang="en-US" sz="2000"/>
              <a:t>Miscalculation of doses (13%)</a:t>
            </a:r>
          </a:p>
          <a:p>
            <a:pPr lvl="1"/>
            <a:r>
              <a:rPr lang="en-US" sz="2400"/>
              <a:t>Communication Mistakes (15%) – handwriting, confusing abbreviations, decimals, apothecary vs. metric units</a:t>
            </a:r>
          </a:p>
          <a:p>
            <a:pPr lvl="1"/>
            <a:r>
              <a:rPr lang="en-US" sz="2400"/>
              <a:t>Name Confusion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Etiology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Inherited or familial</a:t>
            </a:r>
          </a:p>
          <a:p>
            <a:r>
              <a:rPr lang="en-US"/>
              <a:t>Congenital</a:t>
            </a:r>
          </a:p>
          <a:p>
            <a:r>
              <a:rPr lang="en-US"/>
              <a:t>Toxic</a:t>
            </a:r>
          </a:p>
          <a:p>
            <a:r>
              <a:rPr lang="en-US"/>
              <a:t>Infectious</a:t>
            </a:r>
          </a:p>
          <a:p>
            <a:r>
              <a:rPr lang="en-US"/>
              <a:t>Traumatic</a:t>
            </a:r>
          </a:p>
          <a:p>
            <a:r>
              <a:rPr lang="en-US"/>
              <a:t>Degenerative</a:t>
            </a:r>
          </a:p>
        </p:txBody>
      </p:sp>
      <p:sp>
        <p:nvSpPr>
          <p:cNvPr id="4" name="Rectangle 3"/>
          <p:cNvSpPr/>
          <p:nvPr/>
        </p:nvSpPr>
        <p:spPr>
          <a:xfrm rot="19909573">
            <a:off x="4267200" y="4343400"/>
            <a:ext cx="3200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SUPER IMPORTANT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VOCABULARY</a:t>
            </a:r>
            <a:endParaRPr lang="en-US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Pathogenesis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Natural History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Manifestations/Clinical Features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Morphology</a:t>
            </a:r>
          </a:p>
          <a:p>
            <a:pPr>
              <a:lnSpc>
                <a:spcPct val="90000"/>
              </a:lnSpc>
            </a:pPr>
            <a:r>
              <a:rPr lang="en-US"/>
              <a:t>Subclinical</a:t>
            </a:r>
          </a:p>
          <a:p>
            <a:pPr>
              <a:lnSpc>
                <a:spcPct val="90000"/>
              </a:lnSpc>
            </a:pPr>
            <a:r>
              <a:rPr lang="en-US"/>
              <a:t>Symptoms</a:t>
            </a:r>
          </a:p>
          <a:p>
            <a:pPr>
              <a:lnSpc>
                <a:spcPct val="90000"/>
              </a:lnSpc>
            </a:pPr>
            <a:r>
              <a:rPr lang="en-US"/>
              <a:t>Signs</a:t>
            </a:r>
          </a:p>
          <a:p>
            <a:pPr lvl="1">
              <a:lnSpc>
                <a:spcPct val="90000"/>
              </a:lnSpc>
            </a:pPr>
            <a:r>
              <a:rPr lang="en-US"/>
              <a:t>Lesion</a:t>
            </a:r>
          </a:p>
          <a:p>
            <a:pPr>
              <a:lnSpc>
                <a:spcPct val="90000"/>
              </a:lnSpc>
            </a:pPr>
            <a:r>
              <a:rPr lang="en-US"/>
              <a:t>Sequela(e)</a:t>
            </a:r>
          </a:p>
          <a:p>
            <a:pPr>
              <a:lnSpc>
                <a:spcPct val="90000"/>
              </a:lnSpc>
            </a:pPr>
            <a:r>
              <a:rPr lang="en-US"/>
              <a:t>Complications</a:t>
            </a:r>
          </a:p>
          <a:p>
            <a:pPr>
              <a:lnSpc>
                <a:spcPct val="90000"/>
              </a:lnSpc>
            </a:pPr>
            <a:r>
              <a:rPr lang="en-US"/>
              <a:t>Resolution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Important Concepts Cont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Drug, Prodrug</a:t>
            </a:r>
          </a:p>
          <a:p>
            <a:pPr>
              <a:lnSpc>
                <a:spcPct val="90000"/>
              </a:lnSpc>
            </a:pPr>
            <a:r>
              <a:rPr lang="en-US"/>
              <a:t>Pharmacology </a:t>
            </a:r>
          </a:p>
          <a:p>
            <a:pPr>
              <a:lnSpc>
                <a:spcPct val="90000"/>
              </a:lnSpc>
            </a:pPr>
            <a:r>
              <a:rPr lang="en-US"/>
              <a:t>Pharmacotherapeutics</a:t>
            </a:r>
          </a:p>
          <a:p>
            <a:pPr>
              <a:lnSpc>
                <a:spcPct val="90000"/>
              </a:lnSpc>
            </a:pPr>
            <a:r>
              <a:rPr lang="en-US"/>
              <a:t>Effectiveness</a:t>
            </a:r>
          </a:p>
          <a:p>
            <a:pPr>
              <a:lnSpc>
                <a:spcPct val="90000"/>
              </a:lnSpc>
            </a:pPr>
            <a:r>
              <a:rPr lang="en-US"/>
              <a:t>Safety: Therapeutic Range and Index</a:t>
            </a:r>
          </a:p>
          <a:p>
            <a:pPr>
              <a:lnSpc>
                <a:spcPct val="90000"/>
              </a:lnSpc>
            </a:pPr>
            <a:r>
              <a:rPr lang="en-US"/>
              <a:t>Selectivity</a:t>
            </a:r>
          </a:p>
          <a:p>
            <a:pPr>
              <a:lnSpc>
                <a:spcPct val="90000"/>
              </a:lnSpc>
            </a:pPr>
            <a:r>
              <a:rPr lang="en-US"/>
              <a:t>Reversible action</a:t>
            </a:r>
          </a:p>
          <a:p>
            <a:pPr>
              <a:lnSpc>
                <a:spcPct val="90000"/>
              </a:lnSpc>
            </a:pPr>
            <a:r>
              <a:rPr lang="en-US"/>
              <a:t>Predictability</a:t>
            </a:r>
          </a:p>
          <a:p>
            <a:pPr>
              <a:lnSpc>
                <a:spcPct val="90000"/>
              </a:lnSpc>
            </a:pPr>
            <a:r>
              <a:rPr lang="en-US"/>
              <a:t>Administration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Important Concepts Cont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Interactions</a:t>
            </a:r>
          </a:p>
          <a:p>
            <a:r>
              <a:rPr lang="en-US"/>
              <a:t>Cost</a:t>
            </a:r>
          </a:p>
          <a:p>
            <a:r>
              <a:rPr lang="en-US"/>
              <a:t>Chemical Stability</a:t>
            </a:r>
          </a:p>
          <a:p>
            <a:r>
              <a:rPr lang="en-US"/>
              <a:t>Name: Generic, Trade, Chemical, Experimental</a:t>
            </a:r>
          </a:p>
          <a:p>
            <a:r>
              <a:rPr lang="en-US"/>
              <a:t>Therapeutic Objective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Intensity of Drug Response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Administration</a:t>
            </a:r>
          </a:p>
          <a:p>
            <a:pPr lvl="1">
              <a:lnSpc>
                <a:spcPct val="90000"/>
              </a:lnSpc>
            </a:pPr>
            <a:r>
              <a:rPr lang="en-US"/>
              <a:t>Route</a:t>
            </a:r>
          </a:p>
          <a:p>
            <a:pPr lvl="1">
              <a:lnSpc>
                <a:spcPct val="90000"/>
              </a:lnSpc>
            </a:pPr>
            <a:r>
              <a:rPr lang="en-US"/>
              <a:t>Medication errors</a:t>
            </a:r>
          </a:p>
          <a:p>
            <a:pPr lvl="1">
              <a:lnSpc>
                <a:spcPct val="90000"/>
              </a:lnSpc>
            </a:pPr>
            <a:r>
              <a:rPr lang="en-US"/>
              <a:t>Patient Compliance</a:t>
            </a:r>
          </a:p>
          <a:p>
            <a:pPr>
              <a:lnSpc>
                <a:spcPct val="90000"/>
              </a:lnSpc>
            </a:pPr>
            <a:r>
              <a:rPr lang="en-US"/>
              <a:t>Pharmacokinetics</a:t>
            </a:r>
          </a:p>
          <a:p>
            <a:pPr lvl="1">
              <a:lnSpc>
                <a:spcPct val="90000"/>
              </a:lnSpc>
            </a:pPr>
            <a:r>
              <a:rPr lang="en-US"/>
              <a:t>Absorption</a:t>
            </a:r>
          </a:p>
          <a:p>
            <a:pPr lvl="1">
              <a:lnSpc>
                <a:spcPct val="90000"/>
              </a:lnSpc>
            </a:pPr>
            <a:r>
              <a:rPr lang="en-US"/>
              <a:t>Distribution</a:t>
            </a:r>
          </a:p>
          <a:p>
            <a:pPr lvl="1">
              <a:lnSpc>
                <a:spcPct val="90000"/>
              </a:lnSpc>
            </a:pPr>
            <a:r>
              <a:rPr lang="en-US"/>
              <a:t>Metabolism</a:t>
            </a:r>
          </a:p>
          <a:p>
            <a:pPr lvl="1">
              <a:lnSpc>
                <a:spcPct val="90000"/>
              </a:lnSpc>
            </a:pPr>
            <a:r>
              <a:rPr lang="en-US"/>
              <a:t>Excretion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 rot="19909573">
            <a:off x="4267200" y="4343400"/>
            <a:ext cx="3200400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SUPER IMPORTANT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VOCABULARY</a:t>
            </a:r>
            <a:endParaRPr lang="en-US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3094</TotalTime>
  <Words>921</Words>
  <Application>Microsoft Office PowerPoint</Application>
  <PresentationFormat>On-screen Show (4:3)</PresentationFormat>
  <Paragraphs>301</Paragraphs>
  <Slides>37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Arial</vt:lpstr>
      <vt:lpstr>Default Design</vt:lpstr>
      <vt:lpstr>Introduction to Pathophysiology and Pharmacology I</vt:lpstr>
      <vt:lpstr>Important Concepts</vt:lpstr>
      <vt:lpstr>Development of Disease</vt:lpstr>
      <vt:lpstr>Etiology</vt:lpstr>
      <vt:lpstr>Pathogenesis</vt:lpstr>
      <vt:lpstr>Manifestations/Clinical Features</vt:lpstr>
      <vt:lpstr>Important Concepts Cont</vt:lpstr>
      <vt:lpstr>Important Concepts Cont</vt:lpstr>
      <vt:lpstr>Intensity of Drug Response</vt:lpstr>
      <vt:lpstr>Intensity of Drug Response</vt:lpstr>
      <vt:lpstr>Nursing Responsibilities  (the pitcher and the catcher)</vt:lpstr>
      <vt:lpstr>Nursing Responsibilities</vt:lpstr>
      <vt:lpstr>Approval of Drugs: Drug Legislation</vt:lpstr>
      <vt:lpstr>Drug Approval: Process</vt:lpstr>
      <vt:lpstr>Drug Names</vt:lpstr>
      <vt:lpstr>Trade (Brand) Name Problems</vt:lpstr>
      <vt:lpstr>Availability</vt:lpstr>
      <vt:lpstr>Ways to cross a cell membrane</vt:lpstr>
      <vt:lpstr>Pharmacokinetics</vt:lpstr>
      <vt:lpstr>Absorption: Routes of Administration</vt:lpstr>
      <vt:lpstr>Drug Distribution</vt:lpstr>
      <vt:lpstr>Metabolism</vt:lpstr>
      <vt:lpstr>Metabolism</vt:lpstr>
      <vt:lpstr>Example P450 Drugs</vt:lpstr>
      <vt:lpstr>Drug Excretion</vt:lpstr>
      <vt:lpstr>Renal Function</vt:lpstr>
      <vt:lpstr>Pharmacogenetic Testing (PGx)</vt:lpstr>
      <vt:lpstr>Pharmacodynamics</vt:lpstr>
      <vt:lpstr>Dose Response</vt:lpstr>
      <vt:lpstr>Maximal Efficacy</vt:lpstr>
      <vt:lpstr>Potency</vt:lpstr>
      <vt:lpstr>Mode of Action</vt:lpstr>
      <vt:lpstr>Example of Receptor Selectivity</vt:lpstr>
      <vt:lpstr>Therapeutic Index</vt:lpstr>
      <vt:lpstr>Drug Interactions</vt:lpstr>
      <vt:lpstr>Adverse Effects</vt:lpstr>
      <vt:lpstr>Medication Errors</vt:lpstr>
    </vt:vector>
  </TitlesOfParts>
  <Company>FIRM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Pathophysiology and Pharmacology I</dc:title>
  <dc:creator>Pat Heyman</dc:creator>
  <cp:lastModifiedBy>PATRICK HEYMAN</cp:lastModifiedBy>
  <cp:revision>13</cp:revision>
  <dcterms:created xsi:type="dcterms:W3CDTF">2008-01-08T03:48:16Z</dcterms:created>
  <dcterms:modified xsi:type="dcterms:W3CDTF">2019-01-03T22:03:53Z</dcterms:modified>
</cp:coreProperties>
</file>