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81" r:id="rId15"/>
    <p:sldId id="269" r:id="rId16"/>
    <p:sldId id="270" r:id="rId17"/>
    <p:sldId id="282" r:id="rId18"/>
    <p:sldId id="271" r:id="rId19"/>
    <p:sldId id="272" r:id="rId20"/>
    <p:sldId id="273" r:id="rId21"/>
    <p:sldId id="274" r:id="rId22"/>
    <p:sldId id="275" r:id="rId23"/>
    <p:sldId id="276" r:id="rId24"/>
    <p:sldId id="283" r:id="rId25"/>
    <p:sldId id="277" r:id="rId26"/>
    <p:sldId id="278" r:id="rId27"/>
    <p:sldId id="279" r:id="rId28"/>
    <p:sldId id="284" r:id="rId29"/>
    <p:sldId id="280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114C2-A4AE-471F-A88D-ED8B85BC5E70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C18C-9B15-47DA-822A-3112AECB5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606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114C2-A4AE-471F-A88D-ED8B85BC5E70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C18C-9B15-47DA-822A-3112AECB5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179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114C2-A4AE-471F-A88D-ED8B85BC5E70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C18C-9B15-47DA-822A-3112AECB5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78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114C2-A4AE-471F-A88D-ED8B85BC5E70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C18C-9B15-47DA-822A-3112AECB5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695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114C2-A4AE-471F-A88D-ED8B85BC5E70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C18C-9B15-47DA-822A-3112AECB5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760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114C2-A4AE-471F-A88D-ED8B85BC5E70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C18C-9B15-47DA-822A-3112AECB5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41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114C2-A4AE-471F-A88D-ED8B85BC5E70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C18C-9B15-47DA-822A-3112AECB5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770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114C2-A4AE-471F-A88D-ED8B85BC5E70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C18C-9B15-47DA-822A-3112AECB5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478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114C2-A4AE-471F-A88D-ED8B85BC5E70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C18C-9B15-47DA-822A-3112AECB5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948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114C2-A4AE-471F-A88D-ED8B85BC5E70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C18C-9B15-47DA-822A-3112AECB5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2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114C2-A4AE-471F-A88D-ED8B85BC5E70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C18C-9B15-47DA-822A-3112AECB5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838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114C2-A4AE-471F-A88D-ED8B85BC5E70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C18C-9B15-47DA-822A-3112AECB5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745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HIV/AIDS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530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HIV 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HIV attaches to host cell via host cell’s CD4 molecule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HIV lipid bilayer fuses to host cell membrane. Viral RNA is released into cell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RNA is transcribed into SS DNA by reverse transcriptase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Reverse transcriptase converts SS DNA into DS DNA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DS DNA is integrated into host DNA by viral </a:t>
            </a:r>
            <a:r>
              <a:rPr lang="en-US" dirty="0" err="1"/>
              <a:t>integrase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DNA undergoes normal transcription: </a:t>
            </a:r>
            <a:r>
              <a:rPr lang="en-US" dirty="0" err="1"/>
              <a:t>vRNA</a:t>
            </a:r>
            <a:r>
              <a:rPr lang="en-US" dirty="0"/>
              <a:t> + mRNA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mRNA is translated into HIV glycoproteins, HIV enzymes, and structural proteins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Components migrate to cell surface: a) HIV glycoproteins incorporate into cell membrane; b)Other components are assembled into virus.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Newly formed virus buds off of the host cell.  Cell membrane of the host becomes membrane of the virus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During or immediately after budding, protease cleaves virus proteins into final active form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4376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https://www.youtube.com/watch?v=hdgNnXLY8LU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2349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HIV Replication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Viral </a:t>
            </a:r>
            <a:r>
              <a:rPr lang="en-US" dirty="0"/>
              <a:t>Load</a:t>
            </a:r>
          </a:p>
          <a:p>
            <a:pPr lvl="1"/>
            <a:r>
              <a:rPr lang="en-US" dirty="0"/>
              <a:t>Initial phase as many as 1,000,000 </a:t>
            </a:r>
          </a:p>
          <a:p>
            <a:pPr lvl="1"/>
            <a:r>
              <a:rPr lang="en-US" dirty="0"/>
              <a:t>Viral load 1,000 – 100,000</a:t>
            </a:r>
          </a:p>
          <a:p>
            <a:r>
              <a:rPr lang="en-US" dirty="0"/>
              <a:t>Half life of 6 hours</a:t>
            </a:r>
          </a:p>
          <a:p>
            <a:r>
              <a:rPr lang="en-US" dirty="0"/>
              <a:t>Rate of replication to sustain viral loads above 1 – 10 billion viruses/day</a:t>
            </a:r>
          </a:p>
          <a:p>
            <a:r>
              <a:rPr lang="en-US" dirty="0"/>
              <a:t>Mutation and Drug Resistance</a:t>
            </a:r>
          </a:p>
          <a:p>
            <a:pPr lvl="1"/>
            <a:r>
              <a:rPr lang="en-US" dirty="0"/>
              <a:t>Reverse transcriptase</a:t>
            </a:r>
          </a:p>
          <a:p>
            <a:pPr lvl="1"/>
            <a:r>
              <a:rPr lang="en-US" dirty="0"/>
              <a:t>Higher viral load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3682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HIV 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Present in all body fluids (universal precautions)</a:t>
            </a:r>
          </a:p>
          <a:p>
            <a:pPr lvl="0"/>
            <a:r>
              <a:rPr lang="en-US" dirty="0"/>
              <a:t>Sexual contact</a:t>
            </a:r>
          </a:p>
          <a:p>
            <a:pPr lvl="0"/>
            <a:r>
              <a:rPr lang="en-US" dirty="0"/>
              <a:t>Transfusion</a:t>
            </a:r>
          </a:p>
          <a:p>
            <a:pPr lvl="0"/>
            <a:r>
              <a:rPr lang="en-US" dirty="0"/>
              <a:t>Sharing IV needles</a:t>
            </a:r>
          </a:p>
          <a:p>
            <a:pPr lvl="0"/>
            <a:r>
              <a:rPr lang="en-US" dirty="0"/>
              <a:t>Accidental needle sticks</a:t>
            </a:r>
          </a:p>
          <a:p>
            <a:pPr lvl="0"/>
            <a:r>
              <a:rPr lang="en-US" dirty="0"/>
              <a:t>Blood </a:t>
            </a:r>
            <a:r>
              <a:rPr lang="en-US" dirty="0" smtClean="0"/>
              <a:t>contact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1379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U.S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than 1.1 million in America with HIV</a:t>
            </a:r>
          </a:p>
          <a:p>
            <a:r>
              <a:rPr lang="en-US" dirty="0" smtClean="0"/>
              <a:t>15% are unaware they have it</a:t>
            </a:r>
          </a:p>
          <a:p>
            <a:r>
              <a:rPr lang="en-US" dirty="0"/>
              <a:t>Incidence ~50,000 new cases per year</a:t>
            </a:r>
          </a:p>
          <a:p>
            <a:pPr lvl="1"/>
            <a:r>
              <a:rPr lang="en-US" dirty="0" smtClean="0"/>
              <a:t>MSM have highest rate of transmission</a:t>
            </a:r>
          </a:p>
          <a:p>
            <a:pPr lvl="1"/>
            <a:r>
              <a:rPr lang="en-US" dirty="0" smtClean="0"/>
              <a:t>Blacks have dramatically higher risk</a:t>
            </a:r>
          </a:p>
          <a:p>
            <a:pPr lvl="2"/>
            <a:r>
              <a:rPr lang="en-US" dirty="0" smtClean="0"/>
              <a:t>12% of population; 44% of new cases</a:t>
            </a:r>
          </a:p>
          <a:p>
            <a:pPr lvl="1"/>
            <a:r>
              <a:rPr lang="en-US" dirty="0" smtClean="0"/>
              <a:t>Hispanics </a:t>
            </a:r>
          </a:p>
          <a:p>
            <a:pPr lvl="2"/>
            <a:r>
              <a:rPr lang="en-US" dirty="0" smtClean="0"/>
              <a:t>16% of population; 21% of new cases</a:t>
            </a:r>
          </a:p>
        </p:txBody>
      </p:sp>
    </p:spTree>
    <p:extLst>
      <p:ext uri="{BB962C8B-B14F-4D97-AF65-F5344CB8AC3E}">
        <p14:creationId xmlns:p14="http://schemas.microsoft.com/office/powerpoint/2010/main" val="40360890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This chart shows the populations most affected by HIV in 2010. In that year, there were 11,200 new HIV infections among white men who have sex with men (called MSM); 10,600 new HIV infections among black MSM; 6,700 new infections among Hispanic/Latino MSM; 5,300 new infections among black heterosexual women; 2,700 new infections among black heterosexual men; 1,300 new infections among white heterosexual women; 1,200 among Hispanic/Latino heterosexual women; 1,100 among black male injection drug users; and 850 among black female injection drug users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81000"/>
            <a:ext cx="7086600" cy="5941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9743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Adults and children estimated to be living with HI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854" y="838200"/>
            <a:ext cx="8298218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31020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Worldwide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Vast majority of HIV is in sub-Saharan Africa</a:t>
            </a:r>
          </a:p>
          <a:p>
            <a:r>
              <a:rPr lang="en-US" dirty="0" smtClean="0"/>
              <a:t>HIV in Africa</a:t>
            </a:r>
          </a:p>
          <a:p>
            <a:pPr lvl="1"/>
            <a:r>
              <a:rPr lang="en-US" dirty="0" smtClean="0"/>
              <a:t>Primarily heterosexual</a:t>
            </a:r>
          </a:p>
          <a:p>
            <a:pPr lvl="1"/>
            <a:r>
              <a:rPr lang="en-US" dirty="0" smtClean="0"/>
              <a:t>Kills much faster</a:t>
            </a:r>
          </a:p>
          <a:p>
            <a:pPr lvl="1"/>
            <a:r>
              <a:rPr lang="en-US" dirty="0" smtClean="0"/>
              <a:t>Originally led researchers to believe it was a different disease</a:t>
            </a:r>
          </a:p>
          <a:p>
            <a:r>
              <a:rPr lang="en-US" dirty="0" smtClean="0"/>
              <a:t>Drivers</a:t>
            </a:r>
          </a:p>
          <a:p>
            <a:pPr lvl="1"/>
            <a:r>
              <a:rPr lang="en-US" dirty="0" smtClean="0"/>
              <a:t>Urbanization</a:t>
            </a:r>
          </a:p>
          <a:p>
            <a:pPr lvl="1"/>
            <a:r>
              <a:rPr lang="en-US" dirty="0" smtClean="0"/>
              <a:t>War</a:t>
            </a:r>
          </a:p>
          <a:p>
            <a:pPr lvl="1"/>
            <a:r>
              <a:rPr lang="en-US" dirty="0" smtClean="0"/>
              <a:t>Poverty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596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Pathophysiology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HIV </a:t>
            </a:r>
            <a:r>
              <a:rPr lang="en-US" dirty="0"/>
              <a:t>potentially infects all cells with CD4 surface molecules</a:t>
            </a:r>
          </a:p>
          <a:p>
            <a:pPr lvl="2"/>
            <a:r>
              <a:rPr lang="en-US" dirty="0"/>
              <a:t>Dendritic cells</a:t>
            </a:r>
          </a:p>
          <a:p>
            <a:pPr lvl="2"/>
            <a:r>
              <a:rPr lang="en-US" dirty="0"/>
              <a:t>Helper T cells</a:t>
            </a:r>
          </a:p>
          <a:p>
            <a:pPr lvl="2"/>
            <a:r>
              <a:rPr lang="en-US" dirty="0"/>
              <a:t>Macrophages</a:t>
            </a:r>
          </a:p>
          <a:p>
            <a:pPr lvl="2"/>
            <a:r>
              <a:rPr lang="en-US" dirty="0"/>
              <a:t>Killer T cells</a:t>
            </a:r>
          </a:p>
          <a:p>
            <a:pPr lvl="2"/>
            <a:r>
              <a:rPr lang="en-US" dirty="0"/>
              <a:t>NK cells</a:t>
            </a:r>
          </a:p>
          <a:p>
            <a:pPr lvl="2"/>
            <a:r>
              <a:rPr lang="en-US" dirty="0"/>
              <a:t>Microglial cells</a:t>
            </a:r>
          </a:p>
          <a:p>
            <a:pPr lvl="0"/>
            <a:r>
              <a:rPr lang="en-US" dirty="0"/>
              <a:t>In addition to CD4, CCR5 or CXCR4 </a:t>
            </a:r>
            <a:r>
              <a:rPr lang="en-US" dirty="0" err="1"/>
              <a:t>coreceptors</a:t>
            </a:r>
            <a:r>
              <a:rPr lang="en-US" dirty="0"/>
              <a:t> are required</a:t>
            </a:r>
          </a:p>
          <a:p>
            <a:pPr lvl="2"/>
            <a:r>
              <a:rPr lang="en-US" dirty="0"/>
              <a:t>CXCR4 preferring: T cell tropic</a:t>
            </a:r>
          </a:p>
          <a:p>
            <a:pPr lvl="2"/>
            <a:r>
              <a:rPr lang="en-US" dirty="0"/>
              <a:t>CCR5 preferring: macrophage tropic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621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Patho</a:t>
            </a:r>
            <a:r>
              <a:rPr lang="en-US" dirty="0" smtClean="0"/>
              <a:t>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Initial infection site is usually mucosal lymphoid tissue</a:t>
            </a:r>
          </a:p>
          <a:p>
            <a:pPr lvl="2"/>
            <a:r>
              <a:rPr lang="en-US" dirty="0"/>
              <a:t>T cells or Dendritic cells are infected</a:t>
            </a:r>
          </a:p>
          <a:p>
            <a:pPr lvl="2"/>
            <a:r>
              <a:rPr lang="en-US" dirty="0"/>
              <a:t>When they are activated they…</a:t>
            </a:r>
          </a:p>
          <a:p>
            <a:pPr lvl="0"/>
            <a:r>
              <a:rPr lang="en-US" dirty="0"/>
              <a:t>Infected T cells</a:t>
            </a:r>
          </a:p>
          <a:p>
            <a:pPr lvl="2"/>
            <a:r>
              <a:rPr lang="en-US" dirty="0"/>
              <a:t>Produce virus</a:t>
            </a:r>
          </a:p>
          <a:p>
            <a:pPr lvl="2"/>
            <a:r>
              <a:rPr lang="en-US" dirty="0"/>
              <a:t>Undergo apoptosis</a:t>
            </a:r>
          </a:p>
          <a:p>
            <a:pPr lvl="2"/>
            <a:r>
              <a:rPr lang="en-US" dirty="0"/>
              <a:t>Are targeted by Killer T cells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330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AIDS – Acquired Immunodeficiency Syndrome</a:t>
            </a:r>
          </a:p>
          <a:p>
            <a:pPr lvl="1"/>
            <a:r>
              <a:rPr lang="en-US" dirty="0" smtClean="0"/>
              <a:t>Final Stage of HIV infection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HIV – Human Immunodeficiency Virus</a:t>
            </a:r>
          </a:p>
          <a:p>
            <a:pPr lvl="1"/>
            <a:r>
              <a:rPr lang="en-US" dirty="0" smtClean="0"/>
              <a:t>Thought to be primary cause of AIDS</a:t>
            </a:r>
          </a:p>
          <a:p>
            <a:pPr lvl="1"/>
            <a:r>
              <a:rPr lang="en-US" dirty="0" smtClean="0"/>
              <a:t>Thought to attack CD4 cells (including T helper cells)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2238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Patho</a:t>
            </a:r>
            <a:r>
              <a:rPr lang="en-US" dirty="0" smtClean="0"/>
              <a:t>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All infected cells shed viral protein GP120, which induces death in uninfected</a:t>
            </a:r>
          </a:p>
          <a:p>
            <a:pPr lvl="2"/>
            <a:r>
              <a:rPr lang="en-US" dirty="0"/>
              <a:t>T cells</a:t>
            </a:r>
          </a:p>
          <a:p>
            <a:pPr lvl="2"/>
            <a:r>
              <a:rPr lang="en-US" dirty="0"/>
              <a:t>Neurons</a:t>
            </a:r>
          </a:p>
          <a:p>
            <a:pPr lvl="2"/>
            <a:r>
              <a:rPr lang="en-US" dirty="0"/>
              <a:t>Monocytes</a:t>
            </a:r>
          </a:p>
          <a:p>
            <a:pPr lvl="0"/>
            <a:r>
              <a:rPr lang="en-US" dirty="0"/>
              <a:t>Activated T cells are most susceptible</a:t>
            </a:r>
          </a:p>
          <a:p>
            <a:pPr lvl="2"/>
            <a:r>
              <a:rPr lang="en-US" dirty="0"/>
              <a:t>T memory cells more</a:t>
            </a:r>
          </a:p>
        </p:txBody>
      </p:sp>
    </p:spTree>
    <p:extLst>
      <p:ext uri="{BB962C8B-B14F-4D97-AF65-F5344CB8AC3E}">
        <p14:creationId xmlns:p14="http://schemas.microsoft.com/office/powerpoint/2010/main" val="2065736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Clinical Manifestations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Inoculation</a:t>
            </a:r>
            <a:endParaRPr lang="en-US" dirty="0"/>
          </a:p>
          <a:p>
            <a:r>
              <a:rPr lang="en-US" dirty="0" smtClean="0"/>
              <a:t>Window </a:t>
            </a:r>
            <a:r>
              <a:rPr lang="en-US" dirty="0"/>
              <a:t>phase: </a:t>
            </a:r>
            <a:r>
              <a:rPr lang="en-US" dirty="0" err="1"/>
              <a:t>Seronegative</a:t>
            </a:r>
            <a:endParaRPr lang="en-US" dirty="0"/>
          </a:p>
          <a:p>
            <a:pPr lvl="1"/>
            <a:r>
              <a:rPr lang="en-US" dirty="0" smtClean="0"/>
              <a:t>Subclinical: </a:t>
            </a:r>
            <a:r>
              <a:rPr lang="en-US" dirty="0"/>
              <a:t>HIV syndrome (50 – 90%)</a:t>
            </a:r>
          </a:p>
          <a:p>
            <a:pPr lvl="2"/>
            <a:r>
              <a:rPr lang="en-US" dirty="0" smtClean="0"/>
              <a:t>Fever</a:t>
            </a:r>
            <a:r>
              <a:rPr lang="en-US" dirty="0"/>
              <a:t>, rash, pharyngitis, </a:t>
            </a:r>
            <a:r>
              <a:rPr lang="en-US" dirty="0" err="1"/>
              <a:t>myalgias</a:t>
            </a:r>
            <a:r>
              <a:rPr lang="en-US" dirty="0"/>
              <a:t>, headache</a:t>
            </a:r>
          </a:p>
          <a:p>
            <a:r>
              <a:rPr lang="en-US" dirty="0" smtClean="0"/>
              <a:t>Latent </a:t>
            </a:r>
            <a:r>
              <a:rPr lang="en-US" dirty="0"/>
              <a:t>phase</a:t>
            </a:r>
          </a:p>
          <a:p>
            <a:pPr lvl="1"/>
            <a:r>
              <a:rPr lang="en-US" dirty="0" smtClean="0"/>
              <a:t>No </a:t>
            </a:r>
            <a:r>
              <a:rPr lang="en-US" dirty="0"/>
              <a:t>disease</a:t>
            </a:r>
          </a:p>
          <a:p>
            <a:pPr lvl="1"/>
            <a:r>
              <a:rPr lang="en-US" dirty="0" smtClean="0"/>
              <a:t>1 </a:t>
            </a:r>
            <a:r>
              <a:rPr lang="en-US" dirty="0"/>
              <a:t>– 10 years</a:t>
            </a:r>
          </a:p>
          <a:p>
            <a:r>
              <a:rPr lang="en-US" dirty="0" smtClean="0"/>
              <a:t>AIDS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3085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Nonpharmacological</a:t>
            </a:r>
            <a:endParaRPr lang="en-US" dirty="0" smtClean="0"/>
          </a:p>
          <a:p>
            <a:pPr lvl="1"/>
            <a:r>
              <a:rPr lang="en-US" dirty="0" smtClean="0"/>
              <a:t>Nutrition</a:t>
            </a:r>
          </a:p>
          <a:p>
            <a:pPr lvl="1"/>
            <a:r>
              <a:rPr lang="en-US" dirty="0" smtClean="0"/>
              <a:t>Exercise</a:t>
            </a:r>
          </a:p>
          <a:p>
            <a:pPr lvl="1"/>
            <a:r>
              <a:rPr lang="en-US" dirty="0" smtClean="0"/>
              <a:t>Social Support</a:t>
            </a:r>
          </a:p>
          <a:p>
            <a:pPr lvl="1"/>
            <a:r>
              <a:rPr lang="en-US" dirty="0" smtClean="0"/>
              <a:t>Hygiene</a:t>
            </a:r>
          </a:p>
          <a:p>
            <a:endParaRPr lang="en-US" dirty="0" smtClean="0"/>
          </a:p>
          <a:p>
            <a:r>
              <a:rPr lang="en-US" dirty="0" smtClean="0"/>
              <a:t>Pharmacological: HAART</a:t>
            </a:r>
            <a:endParaRPr lang="en-US" dirty="0"/>
          </a:p>
          <a:p>
            <a:pPr lvl="1"/>
            <a:r>
              <a:rPr lang="en-US" dirty="0" smtClean="0"/>
              <a:t>Nucleoside </a:t>
            </a:r>
            <a:r>
              <a:rPr lang="en-US" dirty="0"/>
              <a:t>Reverse Transcriptase inhibitors (NRTIs)</a:t>
            </a:r>
          </a:p>
          <a:p>
            <a:pPr lvl="1"/>
            <a:r>
              <a:rPr lang="en-US" dirty="0" smtClean="0"/>
              <a:t>Non-Nucleoside </a:t>
            </a:r>
            <a:r>
              <a:rPr lang="en-US" dirty="0"/>
              <a:t>Reverse Transcriptase inhibitors (NNRTIs)</a:t>
            </a:r>
          </a:p>
          <a:p>
            <a:pPr lvl="1"/>
            <a:r>
              <a:rPr lang="en-US" dirty="0" smtClean="0"/>
              <a:t>Protease </a:t>
            </a:r>
            <a:r>
              <a:rPr lang="en-US" dirty="0"/>
              <a:t>inhibitors (PIs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Intregrase</a:t>
            </a:r>
            <a:r>
              <a:rPr lang="en-US" dirty="0" smtClean="0"/>
              <a:t> inhibitors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5188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NRTIs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Inhibit reverse transcription by pretending to be a nucleoside: DNA base plus backbone.</a:t>
            </a:r>
          </a:p>
          <a:p>
            <a:r>
              <a:rPr lang="en-US" dirty="0" smtClean="0"/>
              <a:t>AZT </a:t>
            </a:r>
            <a:r>
              <a:rPr lang="en-US" dirty="0"/>
              <a:t>(ZDV, </a:t>
            </a:r>
            <a:r>
              <a:rPr lang="en-US" dirty="0" err="1"/>
              <a:t>Zidovudine</a:t>
            </a:r>
            <a:r>
              <a:rPr lang="en-US" dirty="0"/>
              <a:t>, </a:t>
            </a:r>
            <a:r>
              <a:rPr lang="en-US" dirty="0" err="1"/>
              <a:t>Retrovir</a:t>
            </a:r>
            <a:r>
              <a:rPr lang="en-US" dirty="0"/>
              <a:t>)</a:t>
            </a:r>
          </a:p>
          <a:p>
            <a:pPr lvl="1"/>
            <a:r>
              <a:rPr lang="en-US" dirty="0" smtClean="0"/>
              <a:t>First </a:t>
            </a:r>
            <a:r>
              <a:rPr lang="en-US" dirty="0"/>
              <a:t>HIV drug discovered</a:t>
            </a:r>
          </a:p>
          <a:p>
            <a:pPr lvl="1"/>
            <a:r>
              <a:rPr lang="en-US" dirty="0" smtClean="0"/>
              <a:t>Converts </a:t>
            </a:r>
            <a:r>
              <a:rPr lang="en-US" dirty="0"/>
              <a:t>to ZTP, which acts as a substrate to RT</a:t>
            </a:r>
          </a:p>
          <a:p>
            <a:pPr lvl="1"/>
            <a:r>
              <a:rPr lang="en-US" dirty="0" smtClean="0"/>
              <a:t>Incorporates </a:t>
            </a:r>
            <a:r>
              <a:rPr lang="en-US" dirty="0"/>
              <a:t>into the chain</a:t>
            </a:r>
          </a:p>
          <a:p>
            <a:pPr lvl="1"/>
            <a:r>
              <a:rPr lang="en-US" dirty="0" smtClean="0"/>
              <a:t>Prevents </a:t>
            </a:r>
            <a:r>
              <a:rPr lang="en-US" dirty="0"/>
              <a:t>further transcription</a:t>
            </a:r>
          </a:p>
          <a:p>
            <a:pPr lvl="1"/>
            <a:r>
              <a:rPr lang="en-US" dirty="0" smtClean="0"/>
              <a:t>Adverse </a:t>
            </a:r>
            <a:r>
              <a:rPr lang="en-US" dirty="0"/>
              <a:t>effects</a:t>
            </a:r>
          </a:p>
          <a:p>
            <a:pPr lvl="2"/>
            <a:r>
              <a:rPr lang="en-US" dirty="0" smtClean="0"/>
              <a:t>Anemia</a:t>
            </a:r>
            <a:endParaRPr lang="en-US" dirty="0"/>
          </a:p>
          <a:p>
            <a:pPr lvl="2"/>
            <a:r>
              <a:rPr lang="en-US" dirty="0" smtClean="0"/>
              <a:t>Neutropenia</a:t>
            </a:r>
            <a:endParaRPr lang="en-US" dirty="0"/>
          </a:p>
          <a:p>
            <a:pPr lvl="2"/>
            <a:r>
              <a:rPr lang="en-US" dirty="0" smtClean="0"/>
              <a:t>Lactic </a:t>
            </a:r>
            <a:r>
              <a:rPr lang="en-US" dirty="0"/>
              <a:t>acidosis (rare)</a:t>
            </a:r>
          </a:p>
          <a:p>
            <a:pPr lvl="2"/>
            <a:r>
              <a:rPr lang="en-US" dirty="0" smtClean="0"/>
              <a:t>GI</a:t>
            </a:r>
            <a:r>
              <a:rPr lang="en-US" dirty="0"/>
              <a:t>, CNS, Myopathy</a:t>
            </a:r>
          </a:p>
          <a:p>
            <a:pPr lvl="2"/>
            <a:r>
              <a:rPr lang="en-US" dirty="0" smtClean="0"/>
              <a:t>Increased </a:t>
            </a:r>
            <a:r>
              <a:rPr lang="en-US" dirty="0"/>
              <a:t>risk of hepatotoxicity with </a:t>
            </a:r>
            <a:r>
              <a:rPr lang="en-US" dirty="0" err="1"/>
              <a:t>ganciclovir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3399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AZT Prophylaxis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to prevent infections in</a:t>
            </a:r>
          </a:p>
          <a:p>
            <a:pPr lvl="1"/>
            <a:r>
              <a:rPr lang="en-US" dirty="0" smtClean="0"/>
              <a:t>At risk </a:t>
            </a:r>
            <a:r>
              <a:rPr lang="en-US" dirty="0" err="1" smtClean="0"/>
              <a:t>Needlesticks</a:t>
            </a:r>
            <a:endParaRPr lang="en-US" dirty="0" smtClean="0"/>
          </a:p>
          <a:p>
            <a:pPr lvl="1"/>
            <a:r>
              <a:rPr lang="en-US" dirty="0" smtClean="0"/>
              <a:t>Among sexual partners where one partner is HIV positive</a:t>
            </a:r>
          </a:p>
          <a:p>
            <a:pPr lvl="1"/>
            <a:r>
              <a:rPr lang="en-US" dirty="0" smtClean="0"/>
              <a:t>Pregnant mothers</a:t>
            </a:r>
          </a:p>
          <a:p>
            <a:r>
              <a:rPr lang="en-US" dirty="0" smtClean="0"/>
              <a:t>Largely replaced by </a:t>
            </a:r>
            <a:r>
              <a:rPr lang="en-US" dirty="0" err="1" smtClean="0"/>
              <a:t>Tenovir</a:t>
            </a:r>
            <a:r>
              <a:rPr lang="en-US" dirty="0" smtClean="0"/>
              <a:t>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8847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NNRTIs (active only against HIV-1)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Directly inhibits reverse transcriptase</a:t>
            </a:r>
          </a:p>
          <a:p>
            <a:r>
              <a:rPr lang="en-US" dirty="0" err="1" smtClean="0"/>
              <a:t>Nevirapine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Viramune</a:t>
            </a:r>
            <a:r>
              <a:rPr lang="en-US" dirty="0"/>
              <a:t>)</a:t>
            </a:r>
          </a:p>
          <a:p>
            <a:pPr lvl="1"/>
            <a:r>
              <a:rPr lang="en-US" dirty="0" smtClean="0"/>
              <a:t>Binds </a:t>
            </a:r>
            <a:r>
              <a:rPr lang="en-US" dirty="0"/>
              <a:t>directly Reverse Transcriptase</a:t>
            </a:r>
          </a:p>
          <a:p>
            <a:pPr lvl="1"/>
            <a:r>
              <a:rPr lang="en-US" dirty="0" smtClean="0"/>
              <a:t>Adverse </a:t>
            </a:r>
            <a:endParaRPr lang="en-US" dirty="0"/>
          </a:p>
          <a:p>
            <a:pPr lvl="1"/>
            <a:r>
              <a:rPr lang="en-US" dirty="0" smtClean="0"/>
              <a:t>Rash</a:t>
            </a:r>
            <a:endParaRPr lang="en-US" dirty="0"/>
          </a:p>
          <a:p>
            <a:pPr lvl="1"/>
            <a:r>
              <a:rPr lang="en-US" dirty="0" smtClean="0"/>
              <a:t>Stevens-Johnsons</a:t>
            </a:r>
            <a:endParaRPr lang="en-US" dirty="0"/>
          </a:p>
          <a:p>
            <a:pPr lvl="1"/>
            <a:r>
              <a:rPr lang="en-US" dirty="0" smtClean="0"/>
              <a:t>Hepatotoxicity</a:t>
            </a:r>
            <a:endParaRPr lang="en-US" dirty="0"/>
          </a:p>
          <a:p>
            <a:r>
              <a:rPr lang="en-US" dirty="0" err="1" smtClean="0"/>
              <a:t>Efavirenz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Sustiva</a:t>
            </a:r>
            <a:r>
              <a:rPr lang="en-US" dirty="0"/>
              <a:t>)</a:t>
            </a:r>
          </a:p>
          <a:p>
            <a:pPr lvl="1"/>
            <a:r>
              <a:rPr lang="en-US" dirty="0" smtClean="0"/>
              <a:t>Adverse </a:t>
            </a:r>
            <a:r>
              <a:rPr lang="en-US" dirty="0"/>
              <a:t>effects: CNS, </a:t>
            </a:r>
            <a:r>
              <a:rPr lang="en-US" dirty="0" err="1"/>
              <a:t>teratogenic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7892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Protease inhibitors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Inhibit </a:t>
            </a:r>
            <a:r>
              <a:rPr lang="en-US" dirty="0"/>
              <a:t>final maturation step of viral replication</a:t>
            </a:r>
          </a:p>
          <a:p>
            <a:r>
              <a:rPr lang="en-US" dirty="0" smtClean="0"/>
              <a:t>Most effective, but</a:t>
            </a:r>
          </a:p>
          <a:p>
            <a:pPr lvl="1"/>
            <a:r>
              <a:rPr lang="en-US" dirty="0" smtClean="0"/>
              <a:t>Resistance</a:t>
            </a:r>
            <a:endParaRPr lang="en-US" dirty="0"/>
          </a:p>
          <a:p>
            <a:r>
              <a:rPr lang="en-US" dirty="0" smtClean="0"/>
              <a:t>Adverse </a:t>
            </a:r>
            <a:r>
              <a:rPr lang="en-US" dirty="0"/>
              <a:t>effects</a:t>
            </a:r>
          </a:p>
          <a:p>
            <a:pPr lvl="1"/>
            <a:r>
              <a:rPr lang="en-US" dirty="0" smtClean="0"/>
              <a:t>Hyperglycemia/Diabetes</a:t>
            </a:r>
            <a:endParaRPr lang="en-US" dirty="0"/>
          </a:p>
          <a:p>
            <a:pPr lvl="1"/>
            <a:r>
              <a:rPr lang="en-US" dirty="0" smtClean="0"/>
              <a:t>Fat </a:t>
            </a:r>
            <a:r>
              <a:rPr lang="en-US" dirty="0"/>
              <a:t>distribution</a:t>
            </a:r>
          </a:p>
          <a:p>
            <a:pPr lvl="1"/>
            <a:r>
              <a:rPr lang="en-US" dirty="0" smtClean="0"/>
              <a:t>Hyperlipidemia</a:t>
            </a:r>
            <a:endParaRPr lang="en-US" dirty="0"/>
          </a:p>
          <a:p>
            <a:pPr lvl="1"/>
            <a:r>
              <a:rPr lang="en-US" dirty="0" smtClean="0"/>
              <a:t>Increase </a:t>
            </a:r>
            <a:r>
              <a:rPr lang="en-US" dirty="0"/>
              <a:t>risk of bleeding in hemophiliacs</a:t>
            </a:r>
          </a:p>
          <a:p>
            <a:pPr lvl="1"/>
            <a:r>
              <a:rPr lang="en-US" dirty="0" smtClean="0"/>
              <a:t>Reduced </a:t>
            </a:r>
            <a:r>
              <a:rPr lang="en-US" dirty="0"/>
              <a:t>BMD</a:t>
            </a:r>
          </a:p>
          <a:p>
            <a:pPr lvl="1"/>
            <a:r>
              <a:rPr lang="en-US" dirty="0" smtClean="0"/>
              <a:t>Elevation </a:t>
            </a:r>
            <a:r>
              <a:rPr lang="en-US" dirty="0"/>
              <a:t>of Liver enzymes</a:t>
            </a:r>
          </a:p>
          <a:p>
            <a:pPr lvl="1"/>
            <a:r>
              <a:rPr lang="en-US" dirty="0" smtClean="0"/>
              <a:t>Multiple </a:t>
            </a:r>
            <a:r>
              <a:rPr lang="en-US" dirty="0"/>
              <a:t>interactions</a:t>
            </a:r>
          </a:p>
          <a:p>
            <a:r>
              <a:rPr lang="en-US" dirty="0" err="1" smtClean="0"/>
              <a:t>Saquinavir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Fortovase</a:t>
            </a:r>
            <a:r>
              <a:rPr lang="en-US" dirty="0"/>
              <a:t>)</a:t>
            </a:r>
          </a:p>
          <a:p>
            <a:r>
              <a:rPr lang="en-US" dirty="0" err="1" smtClean="0"/>
              <a:t>Indinavir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Crixivan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2965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Newer Drugs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Integrase</a:t>
            </a:r>
            <a:r>
              <a:rPr lang="en-US" dirty="0" smtClean="0"/>
              <a:t> inhibitor</a:t>
            </a:r>
          </a:p>
          <a:p>
            <a:pPr lvl="1"/>
            <a:r>
              <a:rPr lang="en-US" dirty="0"/>
              <a:t>Integration of HIV DNA into human DNA</a:t>
            </a:r>
          </a:p>
          <a:p>
            <a:pPr lvl="1"/>
            <a:r>
              <a:rPr lang="en-US" dirty="0" smtClean="0"/>
              <a:t>Indicated </a:t>
            </a:r>
            <a:r>
              <a:rPr lang="en-US" dirty="0"/>
              <a:t>only for patients experiencing resistant strains</a:t>
            </a:r>
          </a:p>
          <a:p>
            <a:r>
              <a:rPr lang="en-US" dirty="0"/>
              <a:t>Fusion inhibitor</a:t>
            </a:r>
          </a:p>
          <a:p>
            <a:pPr lvl="1"/>
            <a:r>
              <a:rPr lang="en-US" dirty="0"/>
              <a:t>Very expensive</a:t>
            </a:r>
          </a:p>
          <a:p>
            <a:pPr lvl="1"/>
            <a:r>
              <a:rPr lang="en-US" dirty="0"/>
              <a:t>Twice daily SQ </a:t>
            </a:r>
            <a:r>
              <a:rPr lang="en-US" dirty="0" smtClean="0"/>
              <a:t>injections</a:t>
            </a:r>
            <a:endParaRPr lang="en-US" dirty="0"/>
          </a:p>
          <a:p>
            <a:r>
              <a:rPr lang="en-US" dirty="0" smtClean="0"/>
              <a:t>CCR5 Blocker</a:t>
            </a:r>
          </a:p>
          <a:p>
            <a:pPr lvl="1"/>
            <a:r>
              <a:rPr lang="en-US" dirty="0" smtClean="0"/>
              <a:t>CD4 Co-receptor; effective against certain strains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8169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Highly Active Anti-Retroviral Therapy</a:t>
            </a:r>
          </a:p>
          <a:p>
            <a:pPr lvl="1"/>
            <a:r>
              <a:rPr lang="en-US" dirty="0" smtClean="0"/>
              <a:t>Combination of 2 NRTIs plus </a:t>
            </a:r>
          </a:p>
          <a:p>
            <a:pPr lvl="2"/>
            <a:r>
              <a:rPr lang="en-US" dirty="0" smtClean="0"/>
              <a:t>NNRTI or</a:t>
            </a:r>
          </a:p>
          <a:p>
            <a:pPr lvl="2"/>
            <a:r>
              <a:rPr lang="en-US" dirty="0" smtClean="0"/>
              <a:t>PI</a:t>
            </a:r>
          </a:p>
          <a:p>
            <a:pPr lvl="1"/>
            <a:r>
              <a:rPr lang="en-US" dirty="0" smtClean="0"/>
              <a:t>Goal Prevent resistance</a:t>
            </a:r>
          </a:p>
          <a:p>
            <a:pPr lvl="1"/>
            <a:r>
              <a:rPr lang="en-US" dirty="0" smtClean="0"/>
              <a:t>Target</a:t>
            </a:r>
          </a:p>
          <a:p>
            <a:pPr lvl="2"/>
            <a:r>
              <a:rPr lang="en-US" dirty="0" smtClean="0"/>
              <a:t>Viral load</a:t>
            </a:r>
          </a:p>
        </p:txBody>
      </p:sp>
    </p:spTree>
    <p:extLst>
      <p:ext uri="{BB962C8B-B14F-4D97-AF65-F5344CB8AC3E}">
        <p14:creationId xmlns:p14="http://schemas.microsoft.com/office/powerpoint/2010/main" val="29677991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Controversies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is at risk?</a:t>
            </a:r>
          </a:p>
          <a:p>
            <a:r>
              <a:rPr lang="en-US" dirty="0" smtClean="0"/>
              <a:t>Research budget</a:t>
            </a:r>
          </a:p>
          <a:p>
            <a:r>
              <a:rPr lang="en-US" dirty="0" smtClean="0"/>
              <a:t>U.S. </a:t>
            </a:r>
            <a:r>
              <a:rPr lang="en-US" dirty="0" err="1" smtClean="0"/>
              <a:t>vs</a:t>
            </a:r>
            <a:r>
              <a:rPr lang="en-US" dirty="0" smtClean="0"/>
              <a:t> Africa</a:t>
            </a:r>
          </a:p>
          <a:p>
            <a:r>
              <a:rPr lang="en-US" dirty="0" smtClean="0"/>
              <a:t>HIV plus?</a:t>
            </a:r>
          </a:p>
          <a:p>
            <a:r>
              <a:rPr lang="en-US" dirty="0" smtClean="0"/>
              <a:t>Can HIV be cured?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468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AIDS Diagnostic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CD4 &lt; 200</a:t>
            </a:r>
          </a:p>
          <a:p>
            <a:r>
              <a:rPr lang="en-US" dirty="0" smtClean="0"/>
              <a:t>At </a:t>
            </a:r>
            <a:r>
              <a:rPr lang="en-US" dirty="0"/>
              <a:t>least one of the CDC identified AIDS related diseases</a:t>
            </a:r>
          </a:p>
          <a:p>
            <a:pPr lvl="1"/>
            <a:r>
              <a:rPr lang="en-US" dirty="0" smtClean="0"/>
              <a:t>E.g., PCP</a:t>
            </a:r>
            <a:r>
              <a:rPr lang="en-US" dirty="0"/>
              <a:t>, CMV, TB, KS, Herpes, Candidiasis, </a:t>
            </a:r>
            <a:r>
              <a:rPr lang="en-US" dirty="0" smtClean="0"/>
              <a:t>others</a:t>
            </a:r>
          </a:p>
          <a:p>
            <a:endParaRPr lang="en-US" dirty="0" smtClean="0"/>
          </a:p>
          <a:p>
            <a:r>
              <a:rPr lang="en-US" dirty="0" smtClean="0"/>
              <a:t>Note that HIV infection is not a diagnostic criteria.</a:t>
            </a:r>
          </a:p>
        </p:txBody>
      </p:sp>
    </p:spTree>
    <p:extLst>
      <p:ext uri="{BB962C8B-B14F-4D97-AF65-F5344CB8AC3E}">
        <p14:creationId xmlns:p14="http://schemas.microsoft.com/office/powerpoint/2010/main" val="2402704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HIV Infection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Seropositive (2 weeks)</a:t>
            </a:r>
          </a:p>
          <a:p>
            <a:pPr lvl="1"/>
            <a:r>
              <a:rPr lang="en-US" dirty="0"/>
              <a:t>ELISA test</a:t>
            </a:r>
          </a:p>
          <a:p>
            <a:pPr lvl="1"/>
            <a:r>
              <a:rPr lang="en-US" dirty="0" smtClean="0"/>
              <a:t>Western blot</a:t>
            </a:r>
          </a:p>
          <a:p>
            <a:r>
              <a:rPr lang="en-US" dirty="0" smtClean="0"/>
              <a:t>Rapid HIV antibody tests (10-20 minutes)</a:t>
            </a:r>
          </a:p>
          <a:p>
            <a:pPr lvl="1"/>
            <a:r>
              <a:rPr lang="en-US" dirty="0" smtClean="0"/>
              <a:t>Saliva, blood, urine</a:t>
            </a:r>
          </a:p>
          <a:p>
            <a:r>
              <a:rPr lang="en-US" dirty="0" smtClean="0"/>
              <a:t>Western blot is always used to confirm ELISA or Rapid tests.</a:t>
            </a:r>
          </a:p>
          <a:p>
            <a:r>
              <a:rPr lang="en-US" dirty="0" err="1" smtClean="0"/>
              <a:t>Seroconversion</a:t>
            </a:r>
            <a:r>
              <a:rPr lang="en-US" dirty="0" smtClean="0"/>
              <a:t> window: up to 6 months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60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HIV Antigen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PCR – Polymer Chain Reaction</a:t>
            </a:r>
          </a:p>
          <a:p>
            <a:pPr lvl="1"/>
            <a:r>
              <a:rPr lang="en-US" dirty="0" smtClean="0"/>
              <a:t>Replicates fragments of Viral RNA</a:t>
            </a:r>
          </a:p>
          <a:p>
            <a:pPr lvl="1"/>
            <a:r>
              <a:rPr lang="en-US" dirty="0" smtClean="0"/>
              <a:t>Can detect virus within weeks of exposure</a:t>
            </a:r>
          </a:p>
          <a:p>
            <a:pPr lvl="1"/>
            <a:r>
              <a:rPr lang="en-US" dirty="0" smtClean="0"/>
              <a:t>Viral load</a:t>
            </a:r>
          </a:p>
          <a:p>
            <a:pPr lvl="2"/>
            <a:r>
              <a:rPr lang="en-US" dirty="0" smtClean="0"/>
              <a:t>Used to gauge effectiveness of therapy</a:t>
            </a:r>
          </a:p>
          <a:p>
            <a:pPr lvl="2"/>
            <a:r>
              <a:rPr lang="en-US" dirty="0" smtClean="0"/>
              <a:t>Goal of treatment is to take Viral load to zero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829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Etiology of AIDS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First cases were of rare cancers and opportunistic infections in otherwise healthy men</a:t>
            </a:r>
          </a:p>
          <a:p>
            <a:r>
              <a:rPr lang="en-US" dirty="0"/>
              <a:t>Early hypotheses</a:t>
            </a:r>
          </a:p>
          <a:p>
            <a:pPr lvl="1"/>
            <a:r>
              <a:rPr lang="en-US" dirty="0"/>
              <a:t>GRID: Gay Related Immunodeficiency Disease</a:t>
            </a:r>
          </a:p>
          <a:p>
            <a:pPr lvl="1"/>
            <a:r>
              <a:rPr lang="en-US" dirty="0" err="1"/>
              <a:t>Bloodborne</a:t>
            </a:r>
            <a:r>
              <a:rPr lang="en-US" dirty="0"/>
              <a:t> disease, probably sexually transmitted</a:t>
            </a:r>
          </a:p>
          <a:p>
            <a:pPr lvl="1"/>
            <a:r>
              <a:rPr lang="en-US" dirty="0"/>
              <a:t>Lifestyle factors</a:t>
            </a:r>
          </a:p>
          <a:p>
            <a:pPr lvl="2"/>
            <a:r>
              <a:rPr lang="en-US" dirty="0"/>
              <a:t>Microbial overload</a:t>
            </a:r>
          </a:p>
          <a:p>
            <a:pPr lvl="2"/>
            <a:r>
              <a:rPr lang="en-US" dirty="0" err="1"/>
              <a:t>Superinfections</a:t>
            </a:r>
            <a:endParaRPr lang="en-US" dirty="0"/>
          </a:p>
          <a:p>
            <a:pPr lvl="2"/>
            <a:r>
              <a:rPr lang="en-US" dirty="0"/>
              <a:t>Poppers</a:t>
            </a:r>
          </a:p>
          <a:p>
            <a:pPr lvl="2"/>
            <a:r>
              <a:rPr lang="en-US" dirty="0"/>
              <a:t>Sexual practices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184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Early Hypotheses continued</a:t>
            </a:r>
          </a:p>
          <a:p>
            <a:pPr lvl="1"/>
            <a:r>
              <a:rPr lang="en-US" dirty="0"/>
              <a:t>Confounding factors</a:t>
            </a:r>
          </a:p>
          <a:p>
            <a:pPr lvl="2"/>
            <a:r>
              <a:rPr lang="en-US" dirty="0"/>
              <a:t>Injecting drug users</a:t>
            </a:r>
          </a:p>
          <a:p>
            <a:pPr lvl="2"/>
            <a:r>
              <a:rPr lang="en-US" dirty="0"/>
              <a:t>Heterosexual </a:t>
            </a:r>
            <a:r>
              <a:rPr lang="en-US" dirty="0" smtClean="0"/>
              <a:t>transmission</a:t>
            </a:r>
          </a:p>
          <a:p>
            <a:pPr lvl="2"/>
            <a:r>
              <a:rPr lang="en-US" dirty="0" smtClean="0"/>
              <a:t>Transfusions</a:t>
            </a:r>
          </a:p>
          <a:p>
            <a:r>
              <a:rPr lang="en-US" dirty="0"/>
              <a:t>Later</a:t>
            </a:r>
          </a:p>
          <a:p>
            <a:pPr lvl="1"/>
            <a:r>
              <a:rPr lang="en-US" dirty="0"/>
              <a:t>Retrovirus</a:t>
            </a:r>
          </a:p>
          <a:p>
            <a:pPr lvl="1"/>
            <a:r>
              <a:rPr lang="en-US" dirty="0"/>
              <a:t>HTLV-I or HTLV-II</a:t>
            </a:r>
          </a:p>
          <a:p>
            <a:pPr lvl="1"/>
            <a:r>
              <a:rPr lang="en-US" dirty="0"/>
              <a:t>LAV or </a:t>
            </a:r>
            <a:r>
              <a:rPr lang="en-US" dirty="0" smtClean="0"/>
              <a:t>HTLV-III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526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HIV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Retrovirus</a:t>
            </a:r>
            <a:r>
              <a:rPr lang="en-US" dirty="0"/>
              <a:t>: reverse transcriptase plus RNA</a:t>
            </a:r>
          </a:p>
          <a:p>
            <a:r>
              <a:rPr lang="en-US" dirty="0"/>
              <a:t>Core Proteins</a:t>
            </a:r>
          </a:p>
          <a:p>
            <a:r>
              <a:rPr lang="en-US" dirty="0"/>
              <a:t>Capsid</a:t>
            </a:r>
          </a:p>
          <a:p>
            <a:r>
              <a:rPr lang="en-US" dirty="0"/>
              <a:t>Lipid bilayer membrane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943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www-rohan.sdsu.edu/~jmahaffy/courses/s00/math121/lectures/allometic_modeling/images/hiv_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8398284" cy="6442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2011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1853</TotalTime>
  <Words>933</Words>
  <Application>Microsoft Office PowerPoint</Application>
  <PresentationFormat>On-screen Show (4:3)</PresentationFormat>
  <Paragraphs>215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HIV/AIDS</vt:lpstr>
      <vt:lpstr>Basic Definitions</vt:lpstr>
      <vt:lpstr>AIDS Diagnostic Criteria</vt:lpstr>
      <vt:lpstr>HIV Infection</vt:lpstr>
      <vt:lpstr>HIV Antigen Test</vt:lpstr>
      <vt:lpstr>Etiology of AIDS</vt:lpstr>
      <vt:lpstr>Etiology</vt:lpstr>
      <vt:lpstr>HIV Structure</vt:lpstr>
      <vt:lpstr>PowerPoint Presentation</vt:lpstr>
      <vt:lpstr>HIV Replication</vt:lpstr>
      <vt:lpstr>PowerPoint Presentation</vt:lpstr>
      <vt:lpstr>HIV Replication rate</vt:lpstr>
      <vt:lpstr>HIV Transmission</vt:lpstr>
      <vt:lpstr>U.S Statistics</vt:lpstr>
      <vt:lpstr>PowerPoint Presentation</vt:lpstr>
      <vt:lpstr>PowerPoint Presentation</vt:lpstr>
      <vt:lpstr>Worldwide</vt:lpstr>
      <vt:lpstr>Pathophysiology</vt:lpstr>
      <vt:lpstr>Patho Continued</vt:lpstr>
      <vt:lpstr>Patho continued</vt:lpstr>
      <vt:lpstr>Clinical Manifestations</vt:lpstr>
      <vt:lpstr>Treatment</vt:lpstr>
      <vt:lpstr>NRTIs </vt:lpstr>
      <vt:lpstr>AZT Prophylaxis</vt:lpstr>
      <vt:lpstr>NNRTIs (active only against HIV-1)</vt:lpstr>
      <vt:lpstr>Protease inhibitors</vt:lpstr>
      <vt:lpstr>Newer Drugs</vt:lpstr>
      <vt:lpstr>HAART</vt:lpstr>
      <vt:lpstr>Controversies</vt:lpstr>
    </vt:vector>
  </TitlesOfParts>
  <Company>Palm Beach Atlantic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HIV/AIDS</dc:title>
  <dc:creator>Pat Heyman</dc:creator>
  <cp:lastModifiedBy>Pat Heyman</cp:lastModifiedBy>
  <cp:revision>12</cp:revision>
  <dcterms:created xsi:type="dcterms:W3CDTF">2014-11-19T16:13:58Z</dcterms:created>
  <dcterms:modified xsi:type="dcterms:W3CDTF">2014-11-24T21:44:14Z</dcterms:modified>
</cp:coreProperties>
</file>